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 id="2147483676" r:id="rId3"/>
  </p:sldMasterIdLst>
  <p:sldIdLst>
    <p:sldId id="419" r:id="rId4"/>
    <p:sldId id="410" r:id="rId5"/>
    <p:sldId id="561" r:id="rId6"/>
    <p:sldId id="560" r:id="rId7"/>
    <p:sldId id="562" r:id="rId8"/>
    <p:sldId id="614" r:id="rId9"/>
    <p:sldId id="604" r:id="rId10"/>
    <p:sldId id="605" r:id="rId11"/>
    <p:sldId id="608" r:id="rId12"/>
    <p:sldId id="606" r:id="rId13"/>
    <p:sldId id="607" r:id="rId14"/>
    <p:sldId id="612" r:id="rId15"/>
    <p:sldId id="613" r:id="rId16"/>
    <p:sldId id="615" r:id="rId17"/>
    <p:sldId id="597" r:id="rId18"/>
    <p:sldId id="598" r:id="rId19"/>
    <p:sldId id="599" r:id="rId20"/>
    <p:sldId id="600" r:id="rId21"/>
    <p:sldId id="601" r:id="rId22"/>
    <p:sldId id="602" r:id="rId23"/>
    <p:sldId id="408" r:id="rId24"/>
    <p:sldId id="465" r:id="rId25"/>
    <p:sldId id="469" r:id="rId26"/>
    <p:sldId id="527" r:id="rId27"/>
    <p:sldId id="461" r:id="rId28"/>
    <p:sldId id="407" r:id="rId29"/>
    <p:sldId id="462" r:id="rId30"/>
    <p:sldId id="411" r:id="rId31"/>
    <p:sldId id="471" r:id="rId32"/>
    <p:sldId id="472" r:id="rId33"/>
    <p:sldId id="473" r:id="rId34"/>
    <p:sldId id="474" r:id="rId35"/>
    <p:sldId id="475" r:id="rId36"/>
    <p:sldId id="476" r:id="rId37"/>
    <p:sldId id="477" r:id="rId38"/>
    <p:sldId id="478" r:id="rId39"/>
    <p:sldId id="479" r:id="rId40"/>
    <p:sldId id="480" r:id="rId41"/>
    <p:sldId id="481" r:id="rId42"/>
    <p:sldId id="482" r:id="rId43"/>
    <p:sldId id="483" r:id="rId44"/>
    <p:sldId id="484" r:id="rId45"/>
    <p:sldId id="518" r:id="rId46"/>
    <p:sldId id="519" r:id="rId47"/>
    <p:sldId id="521" r:id="rId48"/>
    <p:sldId id="520" r:id="rId49"/>
    <p:sldId id="522" r:id="rId50"/>
    <p:sldId id="524" r:id="rId51"/>
    <p:sldId id="525" r:id="rId52"/>
    <p:sldId id="526" r:id="rId53"/>
    <p:sldId id="555" r:id="rId54"/>
    <p:sldId id="556" r:id="rId55"/>
    <p:sldId id="406" r:id="rId56"/>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dalgo, Erica" initials="HE"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198D"/>
    <a:srgbClr val="0558A8"/>
    <a:srgbClr val="B5B6B8"/>
    <a:srgbClr val="B8B9BB"/>
    <a:srgbClr val="C0C0C4"/>
    <a:srgbClr val="D6D9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4660"/>
  </p:normalViewPr>
  <p:slideViewPr>
    <p:cSldViewPr snapToGrid="0">
      <p:cViewPr>
        <p:scale>
          <a:sx n="66" d="100"/>
          <a:sy n="66" d="100"/>
        </p:scale>
        <p:origin x="942" y="2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5#1">
  <dgm:title val=""/>
  <dgm:desc val=""/>
  <dgm:catLst>
    <dgm:cat type="accent3" pri="11500"/>
  </dgm:catLst>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1" loCatId="relationship" qsTypeId="urn:microsoft.com/office/officeart/2005/8/quickstyle/simple1#1" qsCatId="simple" csTypeId="urn:microsoft.com/office/officeart/2005/8/colors/colorful4#1" csCatId="accent1" phldr="1"/>
      <dgm:spPr/>
      <dgm:t>
        <a:bodyPr/>
        <a:lstStyle/>
        <a:p>
          <a:endParaRPr lang="zh-CN" altLang="en-US"/>
        </a:p>
      </dgm:t>
    </dgm:pt>
    <dgm:pt modelId="{1D7F6E08-72A6-46CC-8870-C881D1493500}">
      <dgm:prSet phldrT="[Text]" phldr="0" custT="0"/>
      <dgm:spPr/>
      <dgm:t>
        <a:bodyPr vert="horz" wrap="square"/>
        <a:lstStyle>
          <a:lvl1pPr algn="ctr">
            <a:defRPr sz="3100"/>
          </a:lvl1pPr>
          <a:lvl2pPr marL="228600" indent="-228600" algn="ctr">
            <a:defRPr sz="2400"/>
          </a:lvl2pPr>
          <a:lvl3pPr marL="457200" indent="-228600" algn="ctr">
            <a:defRPr sz="2400"/>
          </a:lvl3pPr>
          <a:lvl4pPr marL="685800" indent="-228600" algn="ctr">
            <a:defRPr sz="2400"/>
          </a:lvl4pPr>
          <a:lvl5pPr marL="914400" indent="-228600" algn="ctr">
            <a:defRPr sz="2400"/>
          </a:lvl5pPr>
          <a:lvl6pPr marL="1143000" indent="-228600" algn="ctr">
            <a:defRPr sz="2400"/>
          </a:lvl6pPr>
          <a:lvl7pPr marL="1371600" indent="-228600" algn="ctr">
            <a:defRPr sz="2400"/>
          </a:lvl7pPr>
          <a:lvl8pPr marL="1600200" indent="-228600" algn="ctr">
            <a:defRPr sz="2400"/>
          </a:lvl8pPr>
          <a:lvl9pPr marL="1828800" indent="-228600" algn="ctr">
            <a:defRPr sz="2400"/>
          </a:lvl9pPr>
        </a:lstStyle>
        <a:p>
          <a:pPr>
            <a:lnSpc>
              <a:spcPct val="100000"/>
            </a:lnSpc>
            <a:spcBef>
              <a:spcPct val="0"/>
            </a:spcBef>
            <a:spcAft>
              <a:spcPct val="35000"/>
            </a:spcAft>
          </a:pPr>
          <a:r>
            <a:rPr lang="es-ES" altLang="zh-CN" dirty="0">
              <a:solidFill>
                <a:schemeClr val="tx1"/>
              </a:solidFill>
            </a:rPr>
            <a:t>Iteración</a:t>
          </a:r>
        </a:p>
      </dgm:t>
    </dgm:pt>
    <dgm:pt modelId="{59A2FE02-4165-4339-BF9A-AEAE1424E52B}" type="parTrans" cxnId="{D79E79B6-F311-417C-9D68-7C4E2B5D8814}">
      <dgm:prSet/>
      <dgm:spPr/>
      <dgm:t>
        <a:bodyPr/>
        <a:lstStyle/>
        <a:p>
          <a:endParaRPr lang="zh-CN" altLang="en-US"/>
        </a:p>
      </dgm:t>
    </dgm:pt>
    <dgm:pt modelId="{E44612D1-CAFE-4D30-B4AA-78C3474158AA}" type="sibTrans" cxnId="{D79E79B6-F311-417C-9D68-7C4E2B5D8814}">
      <dgm:prSet/>
      <dgm:spPr/>
      <dgm:t>
        <a:bodyPr/>
        <a:lstStyle/>
        <a:p>
          <a:endParaRPr lang="zh-CN" altLang="en-US"/>
        </a:p>
      </dgm:t>
    </dgm:pt>
    <dgm:pt modelId="{D15727BE-4BB4-41E2-BFCD-1CE00CE9A014}">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Qué es? </a:t>
          </a:r>
        </a:p>
        <a:p>
          <a:pPr>
            <a:lnSpc>
              <a:spcPct val="100000"/>
            </a:lnSpc>
            <a:spcBef>
              <a:spcPct val="0"/>
            </a:spcBef>
            <a:spcAft>
              <a:spcPct val="35000"/>
            </a:spcAft>
          </a:pPr>
          <a:r>
            <a:rPr lang="es-ES" altLang="zh-CN" dirty="0">
              <a:solidFill>
                <a:schemeClr val="tx1"/>
              </a:solidFill>
              <a:sym typeface="+mn-ea"/>
            </a:rPr>
            <a:t>Es un periodo de tiempo de longitud fija, en el cual se implementa un incremento del producto. </a:t>
          </a:r>
        </a:p>
        <a:p>
          <a:pPr>
            <a:lnSpc>
              <a:spcPct val="100000"/>
            </a:lnSpc>
            <a:spcBef>
              <a:spcPct val="0"/>
            </a:spcBef>
            <a:spcAft>
              <a:spcPct val="35000"/>
            </a:spcAft>
          </a:pPr>
          <a:endParaRPr lang="es-ES" altLang="zh-CN" dirty="0"/>
        </a:p>
      </dgm:t>
    </dgm:pt>
    <dgm:pt modelId="{1F3BA15B-B772-426D-8549-F05D47B0B0FC}" type="parTrans" cxnId="{CDE6FC17-4584-49E1-A5E8-138AEF95BEAE}">
      <dgm:prSet/>
      <dgm:spPr/>
      <dgm:t>
        <a:bodyPr/>
        <a:lstStyle/>
        <a:p>
          <a:endParaRPr lang="zh-CN" altLang="en-US"/>
        </a:p>
      </dgm:t>
    </dgm:pt>
    <dgm:pt modelId="{021F6AB3-21C2-4079-A40A-CA1B5C51BD93}" type="sibTrans" cxnId="{CDE6FC17-4584-49E1-A5E8-138AEF95BEAE}">
      <dgm:prSet/>
      <dgm:spPr/>
      <dgm:t>
        <a:bodyPr/>
        <a:lstStyle/>
        <a:p>
          <a:endParaRPr lang="zh-CN" altLang="en-US"/>
        </a:p>
      </dgm:t>
    </dgm:pt>
    <dgm:pt modelId="{24DAAE02-02E7-4412-8074-A0C4CAA380D7}">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solidFill>
                <a:schemeClr val="tx1"/>
              </a:solidFill>
            </a:rPr>
            <a:t>Objetivo</a:t>
          </a:r>
        </a:p>
        <a:p>
          <a:pPr>
            <a:lnSpc>
              <a:spcPct val="100000"/>
            </a:lnSpc>
            <a:spcBef>
              <a:spcPct val="0"/>
            </a:spcBef>
            <a:spcAft>
              <a:spcPct val="35000"/>
            </a:spcAft>
          </a:pPr>
          <a:r>
            <a:rPr lang="es-ES" altLang="zh-CN">
              <a:solidFill>
                <a:schemeClr val="tx1"/>
              </a:solidFill>
            </a:rPr>
            <a:t>Generar valor al negocio, mediante la creacion de un incremento de producto.</a:t>
          </a:r>
        </a:p>
        <a:p>
          <a:pPr>
            <a:lnSpc>
              <a:spcPct val="100000"/>
            </a:lnSpc>
            <a:spcBef>
              <a:spcPct val="0"/>
            </a:spcBef>
            <a:spcAft>
              <a:spcPct val="35000"/>
            </a:spcAft>
          </a:pPr>
          <a:endParaRPr lang="zh-CN" altLang="en-US"/>
        </a:p>
      </dgm:t>
    </dgm:pt>
    <dgm:pt modelId="{A85E77B5-A1A5-43C8-9868-413E99F101A0}" type="parTrans" cxnId="{2D690388-433D-4703-88ED-F7E8B83F2F6F}">
      <dgm:prSet/>
      <dgm:spPr/>
      <dgm:t>
        <a:bodyPr/>
        <a:lstStyle/>
        <a:p>
          <a:endParaRPr lang="zh-CN" altLang="en-US"/>
        </a:p>
      </dgm:t>
    </dgm:pt>
    <dgm:pt modelId="{E253A3F8-AA58-4BB8-A0BD-0BB7ECC546C3}" type="sibTrans" cxnId="{2D690388-433D-4703-88ED-F7E8B83F2F6F}">
      <dgm:prSet/>
      <dgm:spPr/>
      <dgm:t>
        <a:bodyPr/>
        <a:lstStyle/>
        <a:p>
          <a:endParaRPr lang="zh-CN" altLang="en-US"/>
        </a:p>
      </dgm:t>
    </dgm:pt>
    <dgm:pt modelId="{A5880797-7454-4E44-8518-F4D8354F0963}">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solidFill>
                <a:schemeClr val="tx1"/>
              </a:solidFill>
            </a:rPr>
            <a:t>Quienes Participan?</a:t>
          </a:r>
        </a:p>
        <a:p>
          <a:pPr>
            <a:lnSpc>
              <a:spcPct val="100000"/>
            </a:lnSpc>
            <a:spcBef>
              <a:spcPct val="0"/>
            </a:spcBef>
            <a:spcAft>
              <a:spcPct val="35000"/>
            </a:spcAft>
          </a:pPr>
          <a:r>
            <a:rPr lang="es-ES" altLang="zh-CN" dirty="0">
              <a:solidFill>
                <a:schemeClr val="tx1"/>
              </a:solidFill>
            </a:rPr>
            <a:t>Equipo Ágil</a:t>
          </a:r>
        </a:p>
      </dgm:t>
    </dgm:pt>
    <dgm:pt modelId="{96CD46E7-D239-40C7-B5C4-376FEEE43C15}" type="parTrans" cxnId="{1C5FE0BF-9B41-4D9F-9744-05056CBB86F3}">
      <dgm:prSet/>
      <dgm:spPr/>
      <dgm:t>
        <a:bodyPr/>
        <a:lstStyle/>
        <a:p>
          <a:endParaRPr lang="zh-CN" altLang="en-US"/>
        </a:p>
      </dgm:t>
    </dgm:pt>
    <dgm:pt modelId="{0076998F-56E1-4A10-A709-E2811BD7C4FB}" type="sibTrans" cxnId="{1C5FE0BF-9B41-4D9F-9744-05056CBB86F3}">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3"/>
      <dgm:spPr/>
    </dgm:pt>
    <dgm:pt modelId="{B1756079-1332-4090-9A47-D2C0EDB7FB22}" type="pres">
      <dgm:prSet presAssocID="{D15727BE-4BB4-41E2-BFCD-1CE00CE9A014}" presName="node" presStyleLbl="node1" presStyleIdx="0" presStyleCnt="3">
        <dgm:presLayoutVars>
          <dgm:bulletEnabled val="1"/>
        </dgm:presLayoutVars>
      </dgm:prSet>
      <dgm:spPr/>
    </dgm:pt>
    <dgm:pt modelId="{8A478794-BDE0-4AD6-9479-89CDBFC37EB7}" type="pres">
      <dgm:prSet presAssocID="{A85E77B5-A1A5-43C8-9868-413E99F101A0}" presName="parTrans" presStyleLbl="bgSibTrans2D1" presStyleIdx="1" presStyleCnt="3"/>
      <dgm:spPr/>
    </dgm:pt>
    <dgm:pt modelId="{3868CDED-247C-4EE9-95A2-ED400A267946}" type="pres">
      <dgm:prSet presAssocID="{24DAAE02-02E7-4412-8074-A0C4CAA380D7}" presName="node" presStyleLbl="node1" presStyleIdx="1" presStyleCnt="3">
        <dgm:presLayoutVars>
          <dgm:bulletEnabled val="1"/>
        </dgm:presLayoutVars>
      </dgm:prSet>
      <dgm:spPr/>
    </dgm:pt>
    <dgm:pt modelId="{D0718308-59AC-43E6-A882-4828EE4494C2}" type="pres">
      <dgm:prSet presAssocID="{96CD46E7-D239-40C7-B5C4-376FEEE43C15}" presName="parTrans" presStyleLbl="bgSibTrans2D1" presStyleIdx="2" presStyleCnt="3"/>
      <dgm:spPr/>
    </dgm:pt>
    <dgm:pt modelId="{5E0D0BC9-3E91-4623-8C1A-C4A70EB3594B}" type="pres">
      <dgm:prSet presAssocID="{A5880797-7454-4E44-8518-F4D8354F0963}" presName="node" presStyleLbl="node1" presStyleIdx="2" presStyleCnt="3">
        <dgm:presLayoutVars>
          <dgm:bulletEnabled val="1"/>
        </dgm:presLayoutVars>
      </dgm:prSet>
      <dgm:spPr/>
    </dgm:pt>
  </dgm:ptLst>
  <dgm:cxnLst>
    <dgm:cxn modelId="{CDE6FC17-4584-49E1-A5E8-138AEF95BEAE}" srcId="{1D7F6E08-72A6-46CC-8870-C881D1493500}" destId="{D15727BE-4BB4-41E2-BFCD-1CE00CE9A014}" srcOrd="0" destOrd="0" parTransId="{1F3BA15B-B772-426D-8549-F05D47B0B0FC}" sibTransId="{021F6AB3-21C2-4079-A40A-CA1B5C51BD93}"/>
    <dgm:cxn modelId="{4D350B5F-3AD5-4164-B707-ADBAF6CCFEDB}" type="presOf" srcId="{A85E77B5-A1A5-43C8-9868-413E99F101A0}" destId="{8A478794-BDE0-4AD6-9479-89CDBFC37EB7}" srcOrd="0" destOrd="0" presId="urn:microsoft.com/office/officeart/2005/8/layout/radial4#1"/>
    <dgm:cxn modelId="{E030C860-F77D-47B9-9D3E-4D2173308D93}" type="presOf" srcId="{A5880797-7454-4E44-8518-F4D8354F0963}" destId="{5E0D0BC9-3E91-4623-8C1A-C4A70EB3594B}" srcOrd="0" destOrd="0" presId="urn:microsoft.com/office/officeart/2005/8/layout/radial4#1"/>
    <dgm:cxn modelId="{2E92B367-34EC-4C35-9491-2E090CA83534}" type="presOf" srcId="{D15727BE-4BB4-41E2-BFCD-1CE00CE9A014}" destId="{B1756079-1332-4090-9A47-D2C0EDB7FB22}" srcOrd="0" destOrd="0" presId="urn:microsoft.com/office/officeart/2005/8/layout/radial4#1"/>
    <dgm:cxn modelId="{742EFA51-F99C-4D4D-A674-5A35DABEAAA8}" type="presOf" srcId="{6068C167-2C01-4B0B-81C4-726248B418D0}" destId="{CF42B0CB-CDDD-42A1-B3A1-FBB34F262C63}" srcOrd="0" destOrd="0" presId="urn:microsoft.com/office/officeart/2005/8/layout/radial4#1"/>
    <dgm:cxn modelId="{62316676-E2ED-4654-BBBB-3EE6774D74CD}" type="presOf" srcId="{1F3BA15B-B772-426D-8549-F05D47B0B0FC}" destId="{B849A6F3-9933-4C36-AF65-6098308CBC3C}" srcOrd="0" destOrd="0" presId="urn:microsoft.com/office/officeart/2005/8/layout/radial4#1"/>
    <dgm:cxn modelId="{2D690388-433D-4703-88ED-F7E8B83F2F6F}" srcId="{1D7F6E08-72A6-46CC-8870-C881D1493500}" destId="{24DAAE02-02E7-4412-8074-A0C4CAA380D7}" srcOrd="1" destOrd="0" parTransId="{A85E77B5-A1A5-43C8-9868-413E99F101A0}" sibTransId="{E253A3F8-AA58-4BB8-A0BD-0BB7ECC546C3}"/>
    <dgm:cxn modelId="{52F663AE-8FF1-4861-9406-5F91EDCE4B55}" type="presOf" srcId="{96CD46E7-D239-40C7-B5C4-376FEEE43C15}" destId="{D0718308-59AC-43E6-A882-4828EE4494C2}" srcOrd="0" destOrd="0" presId="urn:microsoft.com/office/officeart/2005/8/layout/radial4#1"/>
    <dgm:cxn modelId="{4CE347B2-5C10-429E-A2F5-908F43F2A8B7}" type="presOf" srcId="{1D7F6E08-72A6-46CC-8870-C881D1493500}" destId="{B52502C2-594A-4A13-A5FF-5CD5841BD847}" srcOrd="0" destOrd="0" presId="urn:microsoft.com/office/officeart/2005/8/layout/radial4#1"/>
    <dgm:cxn modelId="{D79E79B6-F311-417C-9D68-7C4E2B5D8814}" srcId="{6068C167-2C01-4B0B-81C4-726248B418D0}" destId="{1D7F6E08-72A6-46CC-8870-C881D1493500}" srcOrd="0" destOrd="0" parTransId="{59A2FE02-4165-4339-BF9A-AEAE1424E52B}" sibTransId="{E44612D1-CAFE-4D30-B4AA-78C3474158AA}"/>
    <dgm:cxn modelId="{1C5FE0BF-9B41-4D9F-9744-05056CBB86F3}" srcId="{1D7F6E08-72A6-46CC-8870-C881D1493500}" destId="{A5880797-7454-4E44-8518-F4D8354F0963}" srcOrd="2" destOrd="0" parTransId="{96CD46E7-D239-40C7-B5C4-376FEEE43C15}" sibTransId="{0076998F-56E1-4A10-A709-E2811BD7C4FB}"/>
    <dgm:cxn modelId="{63C50EEF-0A5F-417D-94B6-E32322FA3414}" type="presOf" srcId="{24DAAE02-02E7-4412-8074-A0C4CAA380D7}" destId="{3868CDED-247C-4EE9-95A2-ED400A267946}" srcOrd="0" destOrd="0" presId="urn:microsoft.com/office/officeart/2005/8/layout/radial4#1"/>
    <dgm:cxn modelId="{B276B5C7-8697-47E1-8D4C-CD5FBFBCF7EB}" type="presParOf" srcId="{CF42B0CB-CDDD-42A1-B3A1-FBB34F262C63}" destId="{B52502C2-594A-4A13-A5FF-5CD5841BD847}" srcOrd="0" destOrd="0" presId="urn:microsoft.com/office/officeart/2005/8/layout/radial4#1"/>
    <dgm:cxn modelId="{8C1C15EC-F0F1-44B7-9974-E79CA0375BB3}" type="presParOf" srcId="{CF42B0CB-CDDD-42A1-B3A1-FBB34F262C63}" destId="{B849A6F3-9933-4C36-AF65-6098308CBC3C}" srcOrd="1" destOrd="0" presId="urn:microsoft.com/office/officeart/2005/8/layout/radial4#1"/>
    <dgm:cxn modelId="{02A2591E-10CD-4E6E-B5C4-B16CCF005788}" type="presParOf" srcId="{CF42B0CB-CDDD-42A1-B3A1-FBB34F262C63}" destId="{B1756079-1332-4090-9A47-D2C0EDB7FB22}" srcOrd="2" destOrd="0" presId="urn:microsoft.com/office/officeart/2005/8/layout/radial4#1"/>
    <dgm:cxn modelId="{4EA59EB4-8F42-408E-8632-CDD858812C7B}" type="presParOf" srcId="{CF42B0CB-CDDD-42A1-B3A1-FBB34F262C63}" destId="{8A478794-BDE0-4AD6-9479-89CDBFC37EB7}" srcOrd="3" destOrd="0" presId="urn:microsoft.com/office/officeart/2005/8/layout/radial4#1"/>
    <dgm:cxn modelId="{B68F0B12-68E9-4C10-99C6-F499ABC103DD}" type="presParOf" srcId="{CF42B0CB-CDDD-42A1-B3A1-FBB34F262C63}" destId="{3868CDED-247C-4EE9-95A2-ED400A267946}" srcOrd="4" destOrd="0" presId="urn:microsoft.com/office/officeart/2005/8/layout/radial4#1"/>
    <dgm:cxn modelId="{26BE716C-5DF6-4B6D-9A63-C9FCE3433D01}" type="presParOf" srcId="{CF42B0CB-CDDD-42A1-B3A1-FBB34F262C63}" destId="{D0718308-59AC-43E6-A882-4828EE4494C2}" srcOrd="5" destOrd="0" presId="urn:microsoft.com/office/officeart/2005/8/layout/radial4#1"/>
    <dgm:cxn modelId="{484E948B-F132-4F3E-830B-CC51F5FAB700}" type="presParOf" srcId="{CF42B0CB-CDDD-42A1-B3A1-FBB34F262C63}" destId="{5E0D0BC9-3E91-4623-8C1A-C4A70EB3594B}" srcOrd="6" destOrd="0" presId="urn:microsoft.com/office/officeart/2005/8/layout/radial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2" qsCatId="simple" csTypeId="urn:microsoft.com/office/officeart/2005/8/colors/colorful5#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Entradas:</a:t>
          </a:r>
          <a:endParaRPr lang="zh-CN" altLang="en-US" dirty="0"/>
        </a:p>
        <a:p>
          <a:pPr>
            <a:lnSpc>
              <a:spcPct val="100000"/>
            </a:lnSpc>
            <a:spcBef>
              <a:spcPct val="0"/>
            </a:spcBef>
            <a:spcAft>
              <a:spcPct val="35000"/>
            </a:spcAft>
          </a:pPr>
          <a:r>
            <a:rPr lang="es-ES" altLang="zh-CN" dirty="0"/>
            <a:t>HU detalladas con criterios de aceptación claros.</a:t>
          </a:r>
        </a:p>
        <a:p>
          <a:pPr>
            <a:lnSpc>
              <a:spcPct val="100000"/>
            </a:lnSpc>
            <a:spcBef>
              <a:spcPct val="0"/>
            </a:spcBef>
            <a:spcAft>
              <a:spcPct val="35000"/>
            </a:spcAft>
          </a:pPr>
          <a:r>
            <a:rPr lang="es-ES" altLang="zh-CN" dirty="0"/>
            <a:t>Herramientas necesarias para la ejecución de las HU.</a:t>
          </a:r>
        </a:p>
        <a:p>
          <a:pPr>
            <a:lnSpc>
              <a:spcPct val="100000"/>
            </a:lnSpc>
            <a:spcBef>
              <a:spcPct val="0"/>
            </a:spcBef>
            <a:spcAft>
              <a:spcPct val="35000"/>
            </a:spcAft>
          </a:pPr>
          <a:r>
            <a:rPr lang="es-ES" altLang="zh-CN" dirty="0"/>
            <a:t>Las </a:t>
          </a:r>
          <a:r>
            <a:rPr lang="es-ES" altLang="zh-CN" dirty="0">
              <a:solidFill>
                <a:schemeClr val="bg1"/>
              </a:solidFill>
            </a:rPr>
            <a:t>HU </a:t>
          </a:r>
          <a:r>
            <a:rPr lang="es-ES" altLang="zh-CN" dirty="0"/>
            <a:t>deben cumplir con el </a:t>
          </a:r>
          <a:r>
            <a:rPr lang="es-ES" altLang="zh-CN" dirty="0">
              <a:solidFill>
                <a:schemeClr val="bg1"/>
              </a:solidFill>
            </a:rPr>
            <a:t>DOR </a:t>
          </a:r>
          <a:r>
            <a:rPr lang="es-ES" altLang="zh-CN" dirty="0"/>
            <a:t>establecido.</a:t>
          </a:r>
          <a:endParaRPr/>
        </a:p>
      </dgm:t>
    </dgm:pt>
    <dgm:pt modelId="{EE9066D1-3403-4469-8E8C-0D40A82430F2}" type="parTrans" cxnId="{82BA0429-3688-4464-ABBD-DB9B4585D50F}">
      <dgm:prSet/>
      <dgm:spPr/>
      <dgm:t>
        <a:bodyPr/>
        <a:lstStyle/>
        <a:p>
          <a:endParaRPr lang="es-CO"/>
        </a:p>
      </dgm:t>
    </dgm:pt>
    <dgm:pt modelId="{8EC5AF5E-9C9F-410A-A755-A3EA5186F948}" type="sibTrans" cxnId="{82BA0429-3688-4464-ABBD-DB9B4585D50F}">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Iteración</a:t>
          </a:r>
          <a:endParaRPr lang="zh-CN" altLang="en-US" dirty="0"/>
        </a:p>
      </dgm:t>
    </dgm:pt>
    <dgm:pt modelId="{1E934BFE-4D40-486C-8784-F698A10C4CF5}" type="parTrans" cxnId="{A7FE7682-151E-423C-B43F-7491B6A5053B}">
      <dgm:prSet/>
      <dgm:spPr/>
      <dgm:t>
        <a:bodyPr/>
        <a:lstStyle/>
        <a:p>
          <a:endParaRPr lang="es-CO"/>
        </a:p>
      </dgm:t>
    </dgm:pt>
    <dgm:pt modelId="{EC1AFF77-9232-4EEB-95CB-85CEAB3B1FC0}" type="sibTrans" cxnId="{A7FE7682-151E-423C-B43F-7491B6A5053B}">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Cumplir con lo definido en cada HU</a:t>
          </a:r>
          <a:endParaRPr lang="zh-CN" altLang="en-US" dirty="0"/>
        </a:p>
        <a:p>
          <a:pPr>
            <a:lnSpc>
              <a:spcPct val="100000"/>
            </a:lnSpc>
            <a:spcBef>
              <a:spcPct val="0"/>
            </a:spcBef>
            <a:spcAft>
              <a:spcPct val="35000"/>
            </a:spcAft>
          </a:pPr>
          <a:r>
            <a:rPr lang="es-ES" altLang="zh-CN" dirty="0"/>
            <a:t>Incremento del producto.</a:t>
          </a:r>
        </a:p>
        <a:p>
          <a:pPr>
            <a:lnSpc>
              <a:spcPct val="100000"/>
            </a:lnSpc>
            <a:spcBef>
              <a:spcPct val="0"/>
            </a:spcBef>
            <a:spcAft>
              <a:spcPct val="35000"/>
            </a:spcAft>
          </a:pPr>
          <a:r>
            <a:rPr lang="es-ES" altLang="zh-CN" dirty="0"/>
            <a:t>Métricas de la iteración. </a:t>
          </a:r>
        </a:p>
        <a:p>
          <a:pPr>
            <a:lnSpc>
              <a:spcPct val="100000"/>
            </a:lnSpc>
            <a:spcBef>
              <a:spcPct val="0"/>
            </a:spcBef>
            <a:spcAft>
              <a:spcPct val="35000"/>
            </a:spcAft>
          </a:pPr>
          <a:r>
            <a:rPr lang="es-ES" altLang="zh-CN" dirty="0"/>
            <a:t>Planes para la mejora continua.</a:t>
          </a:r>
        </a:p>
      </dgm:t>
    </dgm:pt>
    <dgm:pt modelId="{9DABF4F3-A9E6-40B1-A863-AC9409CC14BB}" type="parTrans" cxnId="{F79F3EB1-AF24-4BE9-ABCE-C1700849C882}">
      <dgm:prSet/>
      <dgm:spPr/>
      <dgm:t>
        <a:bodyPr/>
        <a:lstStyle/>
        <a:p>
          <a:endParaRPr lang="es-CO"/>
        </a:p>
      </dgm:t>
    </dgm:pt>
    <dgm:pt modelId="{18EFF3C3-47F9-402B-A3F3-E9310EA281B4}" type="sibTrans" cxnId="{F79F3EB1-AF24-4BE9-ABCE-C1700849C882}">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Lbl="sibTrans2D1" presStyleIdx="0" presStyleCnt="2"/>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Lbl="sibTrans2D1" presStyleIdx="1" presStyleCnt="2"/>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82BA0429-3688-4464-ABBD-DB9B4585D50F}" srcId="{8EB1D179-D23D-41D4-AEEF-E4B9FEB06903}" destId="{3F25DA44-7F3E-4C17-A40B-7F663FDBEA65}" srcOrd="0" destOrd="0" parTransId="{EE9066D1-3403-4469-8E8C-0D40A82430F2}" sibTransId="{8EC5AF5E-9C9F-410A-A755-A3EA5186F948}"/>
    <dgm:cxn modelId="{7E55FA35-1825-4338-BBCA-E82796238B50}" type="presOf" srcId="{3F25DA44-7F3E-4C17-A40B-7F663FDBEA65}" destId="{111DEAC9-5D4C-4A6A-A44E-082A26F60596}" srcOrd="0" destOrd="0" presId="urn:microsoft.com/office/officeart/2005/8/layout/process1"/>
    <dgm:cxn modelId="{5993E53C-156F-4663-91FB-E65DC809354A}" type="presOf" srcId="{EC1AFF77-9232-4EEB-95CB-85CEAB3B1FC0}" destId="{353C3794-50AA-4D44-83C9-CE28317C3317}" srcOrd="0" destOrd="0" presId="urn:microsoft.com/office/officeart/2005/8/layout/process1"/>
    <dgm:cxn modelId="{7BF12E45-7D77-4ECE-86CE-8A5B0614EE40}" type="presOf" srcId="{8EC5AF5E-9C9F-410A-A755-A3EA5186F948}" destId="{8A5CF0CE-3323-464D-9C63-05C1BDB053F5}" srcOrd="0" destOrd="0" presId="urn:microsoft.com/office/officeart/2005/8/layout/process1"/>
    <dgm:cxn modelId="{A7FE7682-151E-423C-B43F-7491B6A5053B}" srcId="{8EB1D179-D23D-41D4-AEEF-E4B9FEB06903}" destId="{2E2F4D3A-969C-4DB2-9FA9-5C4A40369351}" srcOrd="1" destOrd="0" parTransId="{1E934BFE-4D40-486C-8784-F698A10C4CF5}" sibTransId="{EC1AFF77-9232-4EEB-95CB-85CEAB3B1FC0}"/>
    <dgm:cxn modelId="{4D5003AE-D7AC-4736-89B9-AFCE4AA10E12}" type="presOf" srcId="{EC1AFF77-9232-4EEB-95CB-85CEAB3B1FC0}" destId="{5AFF040D-0639-4120-9E39-DA822CF9F321}" srcOrd="1" destOrd="0" presId="urn:microsoft.com/office/officeart/2005/8/layout/process1"/>
    <dgm:cxn modelId="{D2F89FAF-0782-4448-BED3-23E183E7E669}" type="presOf" srcId="{8EC5AF5E-9C9F-410A-A755-A3EA5186F948}" destId="{5FA465F6-7607-499F-BFB2-52F4E071FB67}" srcOrd="1" destOrd="0" presId="urn:microsoft.com/office/officeart/2005/8/layout/process1"/>
    <dgm:cxn modelId="{F79F3EB1-AF24-4BE9-ABCE-C1700849C882}" srcId="{8EB1D179-D23D-41D4-AEEF-E4B9FEB06903}" destId="{37B86CFA-59B5-46FA-8A6B-9FB187CE14DF}" srcOrd="2" destOrd="0" parTransId="{9DABF4F3-A9E6-40B1-A863-AC9409CC14BB}" sibTransId="{18EFF3C3-47F9-402B-A3F3-E9310EA281B4}"/>
    <dgm:cxn modelId="{3935D3D4-1283-4C5E-AEEE-C886F89BA2AF}" type="presOf" srcId="{8EB1D179-D23D-41D4-AEEF-E4B9FEB06903}" destId="{BF708676-7EFC-4C81-9D3A-3E677EAC1C7B}" srcOrd="0" destOrd="0" presId="urn:microsoft.com/office/officeart/2005/8/layout/process1"/>
    <dgm:cxn modelId="{B40A4AD5-81B3-4661-A2F3-64B7637BDC0A}" type="presOf" srcId="{2E2F4D3A-969C-4DB2-9FA9-5C4A40369351}" destId="{552FB8E7-A5FB-4CC3-94C3-CE0BDF19F9F1}" srcOrd="0" destOrd="0" presId="urn:microsoft.com/office/officeart/2005/8/layout/process1"/>
    <dgm:cxn modelId="{05AD4EEB-6558-47DF-81F7-8D369FFA95E2}" type="presOf" srcId="{37B86CFA-59B5-46FA-8A6B-9FB187CE14DF}" destId="{A1E15D63-E1FF-4A28-A04F-A2B65927BC31}" srcOrd="0" destOrd="0" presId="urn:microsoft.com/office/officeart/2005/8/layout/process1"/>
    <dgm:cxn modelId="{3AB1E9C9-62A7-47D8-83C2-3D50F36E5E9B}" type="presParOf" srcId="{BF708676-7EFC-4C81-9D3A-3E677EAC1C7B}" destId="{111DEAC9-5D4C-4A6A-A44E-082A26F60596}" srcOrd="0" destOrd="0" presId="urn:microsoft.com/office/officeart/2005/8/layout/process1"/>
    <dgm:cxn modelId="{67F3CA28-39EC-4713-AC7E-4583FF1ABF69}" type="presParOf" srcId="{BF708676-7EFC-4C81-9D3A-3E677EAC1C7B}" destId="{8A5CF0CE-3323-464D-9C63-05C1BDB053F5}" srcOrd="1" destOrd="0" presId="urn:microsoft.com/office/officeart/2005/8/layout/process1"/>
    <dgm:cxn modelId="{E8556EA1-5ADC-4344-901D-1BF95E2CC5B5}" type="presParOf" srcId="{8A5CF0CE-3323-464D-9C63-05C1BDB053F5}" destId="{5FA465F6-7607-499F-BFB2-52F4E071FB67}" srcOrd="0" destOrd="0" presId="urn:microsoft.com/office/officeart/2005/8/layout/process1"/>
    <dgm:cxn modelId="{E584588D-3D0E-44DC-81E7-25E8092C44A7}" type="presParOf" srcId="{BF708676-7EFC-4C81-9D3A-3E677EAC1C7B}" destId="{552FB8E7-A5FB-4CC3-94C3-CE0BDF19F9F1}" srcOrd="2" destOrd="0" presId="urn:microsoft.com/office/officeart/2005/8/layout/process1"/>
    <dgm:cxn modelId="{24BA24F2-FA34-437C-94D0-41A0A8E481AB}" type="presParOf" srcId="{BF708676-7EFC-4C81-9D3A-3E677EAC1C7B}" destId="{353C3794-50AA-4D44-83C9-CE28317C3317}" srcOrd="3" destOrd="0" presId="urn:microsoft.com/office/officeart/2005/8/layout/process1"/>
    <dgm:cxn modelId="{D7B7D22B-D843-434A-A061-1009EEF0FAD3}" type="presParOf" srcId="{353C3794-50AA-4D44-83C9-CE28317C3317}" destId="{5AFF040D-0639-4120-9E39-DA822CF9F321}" srcOrd="0" destOrd="0" presId="urn:microsoft.com/office/officeart/2005/8/layout/process1"/>
    <dgm:cxn modelId="{E267418D-EDFB-460C-9E43-C16CFE39B665}"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15931E-1654-4B73-89B2-8E333D9C42E0}" type="doc">
      <dgm:prSet loTypeId="urn:microsoft.com/office/officeart/2005/8/layout/vList5" loCatId="list" qsTypeId="urn:microsoft.com/office/officeart/2005/8/quickstyle/simple1#3" qsCatId="simple" csTypeId="urn:microsoft.com/office/officeart/2005/8/colors/accent1_2#1" csCatId="accent1" phldr="1"/>
      <dgm:spPr/>
      <dgm:t>
        <a:bodyPr/>
        <a:lstStyle/>
        <a:p>
          <a:endParaRPr lang="zh-CN" altLang="en-US"/>
        </a:p>
      </dgm:t>
    </dgm:pt>
    <dgm:pt modelId="{90DDC401-903F-495B-A387-FFA8A45891F6}">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Qué es?</a:t>
          </a:r>
          <a:endParaRPr lang="zh-CN" altLang="en-US" dirty="0"/>
        </a:p>
      </dgm:t>
    </dgm:pt>
    <dgm:pt modelId="{C8BB0B8A-C63A-4F83-B8DD-3A7CE259E4EE}" type="parTrans" cxnId="{5AB6C122-B2F8-4782-8115-46FD0693D0D3}">
      <dgm:prSet/>
      <dgm:spPr/>
      <dgm:t>
        <a:bodyPr/>
        <a:lstStyle/>
        <a:p>
          <a:endParaRPr lang="zh-CN" altLang="en-US"/>
        </a:p>
      </dgm:t>
    </dgm:pt>
    <dgm:pt modelId="{35E5E878-0907-4014-9CFA-56AEFE6C22E5}" type="sibTrans" cxnId="{5AB6C122-B2F8-4782-8115-46FD0693D0D3}">
      <dgm:prSet/>
      <dgm:spPr/>
      <dgm:t>
        <a:bodyPr/>
        <a:lstStyle/>
        <a:p>
          <a:endParaRPr lang="zh-CN" altLang="en-US"/>
        </a:p>
      </dgm:t>
    </dgm:pt>
    <dgm:pt modelId="{E08CEB0C-E37F-4DCA-A8EA-4B2CD3AD7754}">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endParaRPr lang="es-ES" altLang="zh-CN"/>
        </a:p>
      </dgm:t>
    </dgm:pt>
    <dgm:pt modelId="{FB4BCC77-44E9-4065-8A2F-90CD32DE34E3}" type="parTrans" cxnId="{495C1567-06A0-4C45-8E42-D7F992E2545B}">
      <dgm:prSet/>
      <dgm:spPr/>
      <dgm:t>
        <a:bodyPr/>
        <a:lstStyle/>
        <a:p>
          <a:endParaRPr lang="zh-CN" altLang="en-US"/>
        </a:p>
      </dgm:t>
    </dgm:pt>
    <dgm:pt modelId="{41FED480-3E2E-47A2-B997-02D527BC8082}" type="sibTrans" cxnId="{495C1567-06A0-4C45-8E42-D7F992E2545B}">
      <dgm:prSet/>
      <dgm:spPr/>
      <dgm:t>
        <a:bodyPr/>
        <a:lstStyle/>
        <a:p>
          <a:endParaRPr lang="zh-CN" altLang="en-US"/>
        </a:p>
      </dgm:t>
    </dgm:pt>
    <dgm:pt modelId="{750D5BDF-0485-4FC7-B79F-155F1EE3CDC9}">
      <dgm:prSe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dirty="0"/>
            <a:t>Evento en el cual se realiza la revisión del incremento del producto y se obtiene el </a:t>
          </a:r>
          <a:r>
            <a:rPr lang="es-ES" altLang="zh-CN" dirty="0" err="1"/>
            <a:t>feedback</a:t>
          </a:r>
          <a:r>
            <a:rPr lang="es-ES" altLang="zh-CN" dirty="0"/>
            <a:t> del resultado de la iteración a nivel de producto.</a:t>
          </a:r>
        </a:p>
      </dgm:t>
    </dgm:pt>
    <dgm:pt modelId="{FC822E35-C5F2-46DC-A498-F8384A6AF8E4}" type="parTrans" cxnId="{E46B1203-FAE3-48A0-93B9-6DF1D02A662F}">
      <dgm:prSet/>
      <dgm:spPr/>
      <dgm:t>
        <a:bodyPr/>
        <a:lstStyle/>
        <a:p>
          <a:endParaRPr lang="es-CO"/>
        </a:p>
      </dgm:t>
    </dgm:pt>
    <dgm:pt modelId="{EC0AFB50-D37B-4DA8-980B-359F980EF010}" type="sibTrans" cxnId="{E46B1203-FAE3-48A0-93B9-6DF1D02A662F}">
      <dgm:prSet/>
      <dgm:spPr/>
      <dgm:t>
        <a:bodyPr/>
        <a:lstStyle/>
        <a:p>
          <a:endParaRPr lang="es-CO"/>
        </a:p>
      </dgm:t>
    </dgm:pt>
    <dgm:pt modelId="{A6685E83-BEEC-49B3-B40A-539E2C0D7A1A}">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a:t>Objetivo</a:t>
          </a:r>
        </a:p>
      </dgm:t>
    </dgm:pt>
    <dgm:pt modelId="{FECC43A3-D59E-4EE1-9557-8FBB90D5B362}" type="parTrans" cxnId="{A73EDF35-9614-4C88-B44E-B03D1AF7D41E}">
      <dgm:prSet/>
      <dgm:spPr/>
      <dgm:t>
        <a:bodyPr/>
        <a:lstStyle/>
        <a:p>
          <a:endParaRPr lang="zh-CN" altLang="en-US"/>
        </a:p>
      </dgm:t>
    </dgm:pt>
    <dgm:pt modelId="{68BB6C9A-B7F0-43A0-955B-FC8C4D4009BF}" type="sibTrans" cxnId="{A73EDF35-9614-4C88-B44E-B03D1AF7D41E}">
      <dgm:prSet/>
      <dgm:spPr/>
      <dgm:t>
        <a:bodyPr/>
        <a:lstStyle/>
        <a:p>
          <a:endParaRPr lang="zh-CN" altLang="en-US"/>
        </a:p>
      </dgm:t>
    </dgm:pt>
    <dgm:pt modelId="{CBA50553-63FA-4B5A-9888-EDDBA06CA593}">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Validar lo implementado durante el sprint,  asegurando que se cumplan los criterios de aceptación y expectativas del PO.</a:t>
          </a:r>
        </a:p>
      </dgm:t>
    </dgm:pt>
    <dgm:pt modelId="{73E2772F-165D-4B56-ACC2-969CBF53B0A8}" type="parTrans" cxnId="{4EE631D5-3F94-438B-887F-57CAFABCA238}">
      <dgm:prSet/>
      <dgm:spPr/>
      <dgm:t>
        <a:bodyPr/>
        <a:lstStyle/>
        <a:p>
          <a:endParaRPr lang="zh-CN" altLang="en-US"/>
        </a:p>
      </dgm:t>
    </dgm:pt>
    <dgm:pt modelId="{7BFD1607-7356-4D3D-A829-75D002A3A4B0}" type="sibTrans" cxnId="{4EE631D5-3F94-438B-887F-57CAFABCA238}">
      <dgm:prSet/>
      <dgm:spPr/>
      <dgm:t>
        <a:bodyPr/>
        <a:lstStyle/>
        <a:p>
          <a:endParaRPr lang="zh-CN" altLang="en-US"/>
        </a:p>
      </dgm:t>
    </dgm:pt>
    <dgm:pt modelId="{C8DDDFA1-AF37-4444-AAEB-D51CEE212719}">
      <dgm:prSet phldrT="[Text]" phldr="0" custT="0"/>
      <dgm:spPr/>
      <dgm:t>
        <a:bodyPr vert="horz" wrap="square"/>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a:lnSpc>
              <a:spcPct val="100000"/>
            </a:lnSpc>
            <a:spcBef>
              <a:spcPct val="0"/>
            </a:spcBef>
            <a:spcAft>
              <a:spcPct val="35000"/>
            </a:spcAft>
          </a:pPr>
          <a:r>
            <a:rPr lang="es-ES" altLang="zh-CN" dirty="0"/>
            <a:t>Quién participa?</a:t>
          </a:r>
          <a:endParaRPr lang="zh-CN" altLang="en-US" dirty="0"/>
        </a:p>
      </dgm:t>
    </dgm:pt>
    <dgm:pt modelId="{26EA520A-5891-4EBA-B2AD-1840663D8C07}" type="parTrans" cxnId="{7A091435-1156-43D9-B6C6-46D6DE560D67}">
      <dgm:prSet/>
      <dgm:spPr/>
      <dgm:t>
        <a:bodyPr/>
        <a:lstStyle/>
        <a:p>
          <a:endParaRPr lang="zh-CN" altLang="en-US"/>
        </a:p>
      </dgm:t>
    </dgm:pt>
    <dgm:pt modelId="{CE2287C8-6424-4771-88FD-4DADE15C5A04}" type="sibTrans" cxnId="{7A091435-1156-43D9-B6C6-46D6DE560D67}">
      <dgm:prSet/>
      <dgm:spPr/>
      <dgm:t>
        <a:bodyPr/>
        <a:lstStyle/>
        <a:p>
          <a:endParaRPr lang="zh-CN" altLang="en-US"/>
        </a:p>
      </dgm:t>
    </dgm:pt>
    <dgm:pt modelId="{5AA02751-379E-46DB-884A-F23ACBC498EE}">
      <dgm:prSet phldrT="[Text]" phldr="0" custT="0"/>
      <dgm:spPr/>
      <dgm:t>
        <a:bodyPr vert="horz" wrap="square"/>
        <a:lstStyle>
          <a:lvl1pPr algn="l">
            <a:defRPr sz="14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15000"/>
            </a:spcAft>
          </a:pPr>
          <a:r>
            <a:rPr lang="es-ES" altLang="zh-CN"/>
            <a:t>Todo el equipo ágil, y quien sea necesario involucrar para la validación del incremento del producto.</a:t>
          </a:r>
        </a:p>
      </dgm:t>
    </dgm:pt>
    <dgm:pt modelId="{D0D77647-95BE-4607-B2F0-006D9CAB8F0E}" type="parTrans" cxnId="{0786092D-D327-4420-ABF3-541B64C6FABA}">
      <dgm:prSet/>
      <dgm:spPr/>
      <dgm:t>
        <a:bodyPr/>
        <a:lstStyle/>
        <a:p>
          <a:endParaRPr lang="zh-CN" altLang="en-US"/>
        </a:p>
      </dgm:t>
    </dgm:pt>
    <dgm:pt modelId="{3DBF6B9F-A188-4D67-ABE8-0633561FA9E5}" type="sibTrans" cxnId="{0786092D-D327-4420-ABF3-541B64C6FABA}">
      <dgm:prSet/>
      <dgm:spPr/>
      <dgm:t>
        <a:bodyPr/>
        <a:lstStyle/>
        <a:p>
          <a:endParaRPr lang="zh-CN" altLang="en-US"/>
        </a:p>
      </dgm:t>
    </dgm:pt>
    <dgm:pt modelId="{D5935282-3C7C-4F88-A1AE-C27DB8591514}" type="pres">
      <dgm:prSet presAssocID="{2E15931E-1654-4B73-89B2-8E333D9C42E0}" presName="Name0" presStyleCnt="0">
        <dgm:presLayoutVars>
          <dgm:dir/>
          <dgm:animLvl val="lvl"/>
          <dgm:resizeHandles val="exact"/>
        </dgm:presLayoutVars>
      </dgm:prSet>
      <dgm:spPr/>
    </dgm:pt>
    <dgm:pt modelId="{E61486FD-113E-4C87-8ADF-B1A8E2A84801}" type="pres">
      <dgm:prSet presAssocID="{90DDC401-903F-495B-A387-FFA8A45891F6}" presName="linNode" presStyleCnt="0"/>
      <dgm:spPr/>
    </dgm:pt>
    <dgm:pt modelId="{96BE2B31-D87C-43E1-BE64-4C27B13F4AA4}" type="pres">
      <dgm:prSet presAssocID="{90DDC401-903F-495B-A387-FFA8A45891F6}" presName="parentText" presStyleLbl="node1" presStyleIdx="0" presStyleCnt="3">
        <dgm:presLayoutVars>
          <dgm:chMax val="1"/>
          <dgm:bulletEnabled val="1"/>
        </dgm:presLayoutVars>
      </dgm:prSet>
      <dgm:spPr/>
    </dgm:pt>
    <dgm:pt modelId="{DD9406C3-FC80-4468-A55B-122D744D43F0}" type="pres">
      <dgm:prSet presAssocID="{90DDC401-903F-495B-A387-FFA8A45891F6}" presName="descendantText" presStyleLbl="alignAccFollowNode1" presStyleIdx="0" presStyleCnt="3">
        <dgm:presLayoutVars>
          <dgm:bulletEnabled val="1"/>
        </dgm:presLayoutVars>
      </dgm:prSet>
      <dgm:spPr/>
    </dgm:pt>
    <dgm:pt modelId="{F1941F29-E51C-4282-956D-50CFAFAEB9B8}" type="pres">
      <dgm:prSet presAssocID="{35E5E878-0907-4014-9CFA-56AEFE6C22E5}" presName="sp" presStyleCnt="0"/>
      <dgm:spPr/>
    </dgm:pt>
    <dgm:pt modelId="{B589D1EC-5156-4FB2-BB1C-8E1290A868B9}" type="pres">
      <dgm:prSet presAssocID="{A6685E83-BEEC-49B3-B40A-539E2C0D7A1A}" presName="linNode" presStyleCnt="0"/>
      <dgm:spPr/>
    </dgm:pt>
    <dgm:pt modelId="{EBD335B5-8308-49CB-9630-99D852747B1F}" type="pres">
      <dgm:prSet presAssocID="{A6685E83-BEEC-49B3-B40A-539E2C0D7A1A}" presName="parentText" presStyleLbl="node1" presStyleIdx="1" presStyleCnt="3">
        <dgm:presLayoutVars>
          <dgm:chMax val="1"/>
          <dgm:bulletEnabled val="1"/>
        </dgm:presLayoutVars>
      </dgm:prSet>
      <dgm:spPr/>
    </dgm:pt>
    <dgm:pt modelId="{6EB2A58E-CA03-4F76-94B6-D8FE50231963}" type="pres">
      <dgm:prSet presAssocID="{A6685E83-BEEC-49B3-B40A-539E2C0D7A1A}" presName="descendantText" presStyleLbl="alignAccFollowNode1" presStyleIdx="1" presStyleCnt="3">
        <dgm:presLayoutVars>
          <dgm:bulletEnabled val="1"/>
        </dgm:presLayoutVars>
      </dgm:prSet>
      <dgm:spPr/>
    </dgm:pt>
    <dgm:pt modelId="{A76EE5BB-CBA4-4DD9-BFB7-3F3F246C9BF0}" type="pres">
      <dgm:prSet presAssocID="{68BB6C9A-B7F0-43A0-955B-FC8C4D4009BF}" presName="sp" presStyleCnt="0"/>
      <dgm:spPr/>
    </dgm:pt>
    <dgm:pt modelId="{2BB2A428-FB05-47E5-AC5F-C6A7936A9AC0}" type="pres">
      <dgm:prSet presAssocID="{C8DDDFA1-AF37-4444-AAEB-D51CEE212719}" presName="linNode" presStyleCnt="0"/>
      <dgm:spPr/>
    </dgm:pt>
    <dgm:pt modelId="{B093CE78-670B-40EB-95CF-315E334D550F}" type="pres">
      <dgm:prSet presAssocID="{C8DDDFA1-AF37-4444-AAEB-D51CEE212719}" presName="parentText" presStyleLbl="node1" presStyleIdx="2" presStyleCnt="3">
        <dgm:presLayoutVars>
          <dgm:chMax val="1"/>
          <dgm:bulletEnabled val="1"/>
        </dgm:presLayoutVars>
      </dgm:prSet>
      <dgm:spPr/>
    </dgm:pt>
    <dgm:pt modelId="{64028F0D-BE57-4642-92F7-303D4E45C524}" type="pres">
      <dgm:prSet presAssocID="{C8DDDFA1-AF37-4444-AAEB-D51CEE212719}" presName="descendantText" presStyleLbl="alignAccFollowNode1" presStyleIdx="2" presStyleCnt="3">
        <dgm:presLayoutVars>
          <dgm:bulletEnabled val="1"/>
        </dgm:presLayoutVars>
      </dgm:prSet>
      <dgm:spPr/>
    </dgm:pt>
  </dgm:ptLst>
  <dgm:cxnLst>
    <dgm:cxn modelId="{E46B1203-FAE3-48A0-93B9-6DF1D02A662F}" srcId="{90DDC401-903F-495B-A387-FFA8A45891F6}" destId="{750D5BDF-0485-4FC7-B79F-155F1EE3CDC9}" srcOrd="1" destOrd="0" parTransId="{FC822E35-C5F2-46DC-A498-F8384A6AF8E4}" sibTransId="{EC0AFB50-D37B-4DA8-980B-359F980EF010}"/>
    <dgm:cxn modelId="{5AB6C122-B2F8-4782-8115-46FD0693D0D3}" srcId="{2E15931E-1654-4B73-89B2-8E333D9C42E0}" destId="{90DDC401-903F-495B-A387-FFA8A45891F6}" srcOrd="0" destOrd="0" parTransId="{C8BB0B8A-C63A-4F83-B8DD-3A7CE259E4EE}" sibTransId="{35E5E878-0907-4014-9CFA-56AEFE6C22E5}"/>
    <dgm:cxn modelId="{0786092D-D327-4420-ABF3-541B64C6FABA}" srcId="{C8DDDFA1-AF37-4444-AAEB-D51CEE212719}" destId="{5AA02751-379E-46DB-884A-F23ACBC498EE}" srcOrd="0" destOrd="0" parTransId="{D0D77647-95BE-4607-B2F0-006D9CAB8F0E}" sibTransId="{3DBF6B9F-A188-4D67-ABE8-0633561FA9E5}"/>
    <dgm:cxn modelId="{7A091435-1156-43D9-B6C6-46D6DE560D67}" srcId="{2E15931E-1654-4B73-89B2-8E333D9C42E0}" destId="{C8DDDFA1-AF37-4444-AAEB-D51CEE212719}" srcOrd="2" destOrd="0" parTransId="{26EA520A-5891-4EBA-B2AD-1840663D8C07}" sibTransId="{CE2287C8-6424-4771-88FD-4DADE15C5A04}"/>
    <dgm:cxn modelId="{A73EDF35-9614-4C88-B44E-B03D1AF7D41E}" srcId="{2E15931E-1654-4B73-89B2-8E333D9C42E0}" destId="{A6685E83-BEEC-49B3-B40A-539E2C0D7A1A}" srcOrd="1" destOrd="0" parTransId="{FECC43A3-D59E-4EE1-9557-8FBB90D5B362}" sibTransId="{68BB6C9A-B7F0-43A0-955B-FC8C4D4009BF}"/>
    <dgm:cxn modelId="{495C1567-06A0-4C45-8E42-D7F992E2545B}" srcId="{90DDC401-903F-495B-A387-FFA8A45891F6}" destId="{E08CEB0C-E37F-4DCA-A8EA-4B2CD3AD7754}" srcOrd="0" destOrd="0" parTransId="{FB4BCC77-44E9-4065-8A2F-90CD32DE34E3}" sibTransId="{41FED480-3E2E-47A2-B997-02D527BC8082}"/>
    <dgm:cxn modelId="{BFEC4E49-4999-4BC3-99BB-96B955C4461F}" type="presOf" srcId="{750D5BDF-0485-4FC7-B79F-155F1EE3CDC9}" destId="{DD9406C3-FC80-4468-A55B-122D744D43F0}" srcOrd="0" destOrd="1" presId="urn:microsoft.com/office/officeart/2005/8/layout/vList5"/>
    <dgm:cxn modelId="{00A6F07E-5B00-40FF-A4FE-A790D3BED14B}" type="presOf" srcId="{90DDC401-903F-495B-A387-FFA8A45891F6}" destId="{96BE2B31-D87C-43E1-BE64-4C27B13F4AA4}" srcOrd="0" destOrd="0" presId="urn:microsoft.com/office/officeart/2005/8/layout/vList5"/>
    <dgm:cxn modelId="{5A61D09C-BFDB-45D5-ABEF-CBA68C97D9A7}" type="presOf" srcId="{E08CEB0C-E37F-4DCA-A8EA-4B2CD3AD7754}" destId="{DD9406C3-FC80-4468-A55B-122D744D43F0}" srcOrd="0" destOrd="0" presId="urn:microsoft.com/office/officeart/2005/8/layout/vList5"/>
    <dgm:cxn modelId="{2A6BD3A2-213B-4DD9-A66D-379E64770BB4}" type="presOf" srcId="{A6685E83-BEEC-49B3-B40A-539E2C0D7A1A}" destId="{EBD335B5-8308-49CB-9630-99D852747B1F}" srcOrd="0" destOrd="0" presId="urn:microsoft.com/office/officeart/2005/8/layout/vList5"/>
    <dgm:cxn modelId="{60EAC2BC-26B2-4900-AB52-AD67F954B9FC}" type="presOf" srcId="{2E15931E-1654-4B73-89B2-8E333D9C42E0}" destId="{D5935282-3C7C-4F88-A1AE-C27DB8591514}" srcOrd="0" destOrd="0" presId="urn:microsoft.com/office/officeart/2005/8/layout/vList5"/>
    <dgm:cxn modelId="{DB59EEC3-6BB6-4359-B608-4218483D26B1}" type="presOf" srcId="{5AA02751-379E-46DB-884A-F23ACBC498EE}" destId="{64028F0D-BE57-4642-92F7-303D4E45C524}" srcOrd="0" destOrd="0" presId="urn:microsoft.com/office/officeart/2005/8/layout/vList5"/>
    <dgm:cxn modelId="{4EE631D5-3F94-438B-887F-57CAFABCA238}" srcId="{A6685E83-BEEC-49B3-B40A-539E2C0D7A1A}" destId="{CBA50553-63FA-4B5A-9888-EDDBA06CA593}" srcOrd="0" destOrd="0" parTransId="{73E2772F-165D-4B56-ACC2-969CBF53B0A8}" sibTransId="{7BFD1607-7356-4D3D-A829-75D002A3A4B0}"/>
    <dgm:cxn modelId="{F8C635DA-03B3-4ABE-8031-A6C6F5D1D28C}" type="presOf" srcId="{CBA50553-63FA-4B5A-9888-EDDBA06CA593}" destId="{6EB2A58E-CA03-4F76-94B6-D8FE50231963}" srcOrd="0" destOrd="0" presId="urn:microsoft.com/office/officeart/2005/8/layout/vList5"/>
    <dgm:cxn modelId="{85E8DAE7-39D0-4B09-831A-17B1DCCD0F64}" type="presOf" srcId="{C8DDDFA1-AF37-4444-AAEB-D51CEE212719}" destId="{B093CE78-670B-40EB-95CF-315E334D550F}" srcOrd="0" destOrd="0" presId="urn:microsoft.com/office/officeart/2005/8/layout/vList5"/>
    <dgm:cxn modelId="{8A943F32-C698-4505-950D-F0B7C5B6C7B5}" type="presParOf" srcId="{D5935282-3C7C-4F88-A1AE-C27DB8591514}" destId="{E61486FD-113E-4C87-8ADF-B1A8E2A84801}" srcOrd="0" destOrd="0" presId="urn:microsoft.com/office/officeart/2005/8/layout/vList5"/>
    <dgm:cxn modelId="{C38DF0BC-2AF5-478B-A325-540F0AA585A9}" type="presParOf" srcId="{E61486FD-113E-4C87-8ADF-B1A8E2A84801}" destId="{96BE2B31-D87C-43E1-BE64-4C27B13F4AA4}" srcOrd="0" destOrd="0" presId="urn:microsoft.com/office/officeart/2005/8/layout/vList5"/>
    <dgm:cxn modelId="{6485AB13-18A9-4A63-B0E7-68D6AC851374}" type="presParOf" srcId="{E61486FD-113E-4C87-8ADF-B1A8E2A84801}" destId="{DD9406C3-FC80-4468-A55B-122D744D43F0}" srcOrd="1" destOrd="0" presId="urn:microsoft.com/office/officeart/2005/8/layout/vList5"/>
    <dgm:cxn modelId="{BD0FBAF4-F67A-4FCA-AF11-7DF49D5A74C0}" type="presParOf" srcId="{D5935282-3C7C-4F88-A1AE-C27DB8591514}" destId="{F1941F29-E51C-4282-956D-50CFAFAEB9B8}" srcOrd="1" destOrd="0" presId="urn:microsoft.com/office/officeart/2005/8/layout/vList5"/>
    <dgm:cxn modelId="{02CBA124-283D-45A9-BEB9-5069593FDE00}" type="presParOf" srcId="{D5935282-3C7C-4F88-A1AE-C27DB8591514}" destId="{B589D1EC-5156-4FB2-BB1C-8E1290A868B9}" srcOrd="2" destOrd="0" presId="urn:microsoft.com/office/officeart/2005/8/layout/vList5"/>
    <dgm:cxn modelId="{902A65F0-336F-4130-9027-D24609979BCD}" type="presParOf" srcId="{B589D1EC-5156-4FB2-BB1C-8E1290A868B9}" destId="{EBD335B5-8308-49CB-9630-99D852747B1F}" srcOrd="0" destOrd="0" presId="urn:microsoft.com/office/officeart/2005/8/layout/vList5"/>
    <dgm:cxn modelId="{E4D8F829-69DE-4AF5-B782-897A3CF069D9}" type="presParOf" srcId="{B589D1EC-5156-4FB2-BB1C-8E1290A868B9}" destId="{6EB2A58E-CA03-4F76-94B6-D8FE50231963}" srcOrd="1" destOrd="0" presId="urn:microsoft.com/office/officeart/2005/8/layout/vList5"/>
    <dgm:cxn modelId="{10FD3CD1-A26A-495A-A166-4E5B68638623}" type="presParOf" srcId="{D5935282-3C7C-4F88-A1AE-C27DB8591514}" destId="{A76EE5BB-CBA4-4DD9-BFB7-3F3F246C9BF0}" srcOrd="3" destOrd="0" presId="urn:microsoft.com/office/officeart/2005/8/layout/vList5"/>
    <dgm:cxn modelId="{978054CA-3A50-4918-9FE6-5F0A67AD61FD}" type="presParOf" srcId="{D5935282-3C7C-4F88-A1AE-C27DB8591514}" destId="{2BB2A428-FB05-47E5-AC5F-C6A7936A9AC0}" srcOrd="4" destOrd="0" presId="urn:microsoft.com/office/officeart/2005/8/layout/vList5"/>
    <dgm:cxn modelId="{6D60D72A-EDE5-4070-8A50-B5F9AC15585C}" type="presParOf" srcId="{2BB2A428-FB05-47E5-AC5F-C6A7936A9AC0}" destId="{B093CE78-670B-40EB-95CF-315E334D550F}" srcOrd="0" destOrd="0" presId="urn:microsoft.com/office/officeart/2005/8/layout/vList5"/>
    <dgm:cxn modelId="{E5484A09-D250-411E-8179-64BE6786429D}" type="presParOf" srcId="{2BB2A428-FB05-47E5-AC5F-C6A7936A9AC0}" destId="{64028F0D-BE57-4642-92F7-303D4E45C52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C320EB-5352-40AA-A0A9-C13066E1373C}" type="doc">
      <dgm:prSet loTypeId="urn:microsoft.com/office/officeart/2005/8/layout/list1#1" loCatId="list" qsTypeId="urn:microsoft.com/office/officeart/2005/8/quickstyle/simple1#4" qsCatId="simple" csTypeId="urn:microsoft.com/office/officeart/2005/8/colors/accent1_1#1" csCatId="accent1" phldr="1"/>
      <dgm:spPr/>
      <dgm:t>
        <a:bodyPr/>
        <a:lstStyle/>
        <a:p>
          <a:endParaRPr lang="zh-CN" altLang="en-US"/>
        </a:p>
      </dgm:t>
    </dgm:pt>
    <dgm:pt modelId="{773C5012-55F9-436E-B78B-2A38D8AAA0C0}">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Qué es?</a:t>
          </a:r>
          <a:endParaRPr lang="zh-CN" altLang="en-US" dirty="0"/>
        </a:p>
      </dgm:t>
    </dgm:pt>
    <dgm:pt modelId="{E1399106-9BE2-43F4-9430-F473CB36780F}" type="parTrans" cxnId="{52ADC6C1-1E83-44C4-8C45-533B6EAC0C46}">
      <dgm:prSet/>
      <dgm:spPr/>
      <dgm:t>
        <a:bodyPr/>
        <a:lstStyle/>
        <a:p>
          <a:endParaRPr lang="zh-CN" altLang="en-US"/>
        </a:p>
      </dgm:t>
    </dgm:pt>
    <dgm:pt modelId="{507A6FE3-4D55-4ED6-A973-429D64C5DF28}" type="sibTrans" cxnId="{52ADC6C1-1E83-44C4-8C45-533B6EAC0C46}">
      <dgm:prSet/>
      <dgm:spPr/>
      <dgm:t>
        <a:bodyPr/>
        <a:lstStyle/>
        <a:p>
          <a:endParaRPr lang="zh-CN" altLang="en-US"/>
        </a:p>
      </dgm:t>
    </dgm:pt>
    <dgm:pt modelId="{10A7DADB-F03E-49B9-BA2B-9786F6B3C7B3}">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Reunión donde el equipo ágil, revisa los resultados y prácticas de trabajo usadas durante la iteración, e identifican oportunidades de mejora de los cuales se generan planes de acción.</a:t>
          </a:r>
        </a:p>
      </dgm:t>
    </dgm:pt>
    <dgm:pt modelId="{AE1BB160-06F6-43E8-9B85-8292EFB19265}" type="parTrans" cxnId="{92C397D9-9457-4CE7-B125-5884ADC7F37B}">
      <dgm:prSet/>
      <dgm:spPr/>
      <dgm:t>
        <a:bodyPr/>
        <a:lstStyle/>
        <a:p>
          <a:endParaRPr lang="es-CO"/>
        </a:p>
      </dgm:t>
    </dgm:pt>
    <dgm:pt modelId="{D7E1A423-EDA5-42CC-A994-979174041A26}" type="sibTrans" cxnId="{92C397D9-9457-4CE7-B125-5884ADC7F37B}">
      <dgm:prSet/>
      <dgm:spPr/>
      <dgm:t>
        <a:bodyPr/>
        <a:lstStyle/>
        <a:p>
          <a:endParaRPr lang="es-CO"/>
        </a:p>
      </dgm:t>
    </dgm:pt>
    <dgm:pt modelId="{CA58FE74-4619-4E47-BA6C-E0CD35AF5AC2}">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a:t>Objetivo</a:t>
          </a:r>
          <a:endParaRPr lang="zh-CN" altLang="en-US"/>
        </a:p>
      </dgm:t>
    </dgm:pt>
    <dgm:pt modelId="{EBAD4DA7-135F-4F4E-9475-804E7DC205D2}" type="parTrans" cxnId="{523F2309-D9D9-4F8E-91C5-BAA5C732F7D5}">
      <dgm:prSet/>
      <dgm:spPr/>
      <dgm:t>
        <a:bodyPr/>
        <a:lstStyle/>
        <a:p>
          <a:endParaRPr lang="zh-CN" altLang="en-US"/>
        </a:p>
      </dgm:t>
    </dgm:pt>
    <dgm:pt modelId="{5723A07A-E737-45B0-B84E-97FB4DE86580}" type="sibTrans" cxnId="{523F2309-D9D9-4F8E-91C5-BAA5C732F7D5}">
      <dgm:prSet/>
      <dgm:spPr/>
      <dgm:t>
        <a:bodyPr/>
        <a:lstStyle/>
        <a:p>
          <a:endParaRPr lang="zh-CN" altLang="en-US"/>
        </a:p>
      </dgm:t>
    </dgm:pt>
    <dgm:pt modelId="{65B1F592-F228-4A91-A2C4-BC946F0E65D2}">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dirty="0"/>
            <a:t>Evaluar el resultado del trabajo realizado como equipo.</a:t>
          </a:r>
        </a:p>
      </dgm:t>
    </dgm:pt>
    <dgm:pt modelId="{1A7D7BF6-F0D0-4EF1-BF1F-A9C52844F18F}" type="parTrans" cxnId="{EACA1FC9-B4D4-4895-BB04-95F4C150C607}">
      <dgm:prSet/>
      <dgm:spPr/>
      <dgm:t>
        <a:bodyPr/>
        <a:lstStyle/>
        <a:p>
          <a:endParaRPr lang="es-CO"/>
        </a:p>
      </dgm:t>
    </dgm:pt>
    <dgm:pt modelId="{860CE74F-28E9-4CCD-B9D0-CDFB84B4E3BD}" type="sibTrans" cxnId="{EACA1FC9-B4D4-4895-BB04-95F4C150C607}">
      <dgm:prSet/>
      <dgm:spPr/>
      <dgm:t>
        <a:bodyPr/>
        <a:lstStyle/>
        <a:p>
          <a:endParaRPr lang="es-CO"/>
        </a:p>
      </dgm:t>
    </dgm:pt>
    <dgm:pt modelId="{2E3B12AF-9290-4CF4-9B88-CE9A48544361}">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Aportar a la mejora continua.</a:t>
          </a:r>
        </a:p>
      </dgm:t>
    </dgm:pt>
    <dgm:pt modelId="{9D4C150D-1569-4A4E-ABD7-34A1FE991028}" type="parTrans" cxnId="{97FEB2F7-7A7B-466B-86D1-4663CD743AB3}">
      <dgm:prSet/>
      <dgm:spPr/>
      <dgm:t>
        <a:bodyPr/>
        <a:lstStyle/>
        <a:p>
          <a:endParaRPr lang="es-CO"/>
        </a:p>
      </dgm:t>
    </dgm:pt>
    <dgm:pt modelId="{8BD8BEFD-56F0-44E1-AEFC-3BA4349161C4}" type="sibTrans" cxnId="{97FEB2F7-7A7B-466B-86D1-4663CD743AB3}">
      <dgm:prSet/>
      <dgm:spPr/>
      <dgm:t>
        <a:bodyPr/>
        <a:lstStyle/>
        <a:p>
          <a:endParaRPr lang="es-CO"/>
        </a:p>
      </dgm:t>
    </dgm:pt>
    <dgm:pt modelId="{D3284563-CEAB-43B3-81C4-5F6C081CBB78}">
      <dgm:prSet phldrT="[Text]" phldr="0" custT="0"/>
      <dgm:spPr/>
      <dgm:t>
        <a:bodyPr vert="horz" wrap="square"/>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a:lnSpc>
              <a:spcPct val="100000"/>
            </a:lnSpc>
            <a:spcBef>
              <a:spcPct val="0"/>
            </a:spcBef>
            <a:spcAft>
              <a:spcPct val="35000"/>
            </a:spcAft>
          </a:pPr>
          <a:r>
            <a:rPr lang="es-ES" altLang="zh-CN" dirty="0"/>
            <a:t>Quién Participa?</a:t>
          </a:r>
          <a:endParaRPr lang="zh-CN" altLang="en-US" dirty="0"/>
        </a:p>
      </dgm:t>
    </dgm:pt>
    <dgm:pt modelId="{A2E240DA-ABFA-4A24-BE34-ABE926603D67}" type="parTrans" cxnId="{3AB23166-50ED-4E72-A1A7-DA4F399976CA}">
      <dgm:prSet/>
      <dgm:spPr/>
      <dgm:t>
        <a:bodyPr/>
        <a:lstStyle/>
        <a:p>
          <a:endParaRPr lang="zh-CN" altLang="en-US"/>
        </a:p>
      </dgm:t>
    </dgm:pt>
    <dgm:pt modelId="{2E43EE94-FE21-4F90-81B3-CED5B1ECC8C9}" type="sibTrans" cxnId="{3AB23166-50ED-4E72-A1A7-DA4F399976CA}">
      <dgm:prSet/>
      <dgm:spPr/>
      <dgm:t>
        <a:bodyPr/>
        <a:lstStyle/>
        <a:p>
          <a:endParaRPr lang="zh-CN" altLang="en-US"/>
        </a:p>
      </dgm:t>
    </dgm:pt>
    <dgm:pt modelId="{0F7E43F1-ABFC-4B07-889A-CD6EFF0866FB}">
      <dgm:prSet phldr="0" custT="0"/>
      <dgm:spPr/>
      <dgm:t>
        <a:bodyPr vert="horz" wrap="square"/>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a:lnSpc>
              <a:spcPct val="100000"/>
            </a:lnSpc>
            <a:spcBef>
              <a:spcPct val="0"/>
            </a:spcBef>
            <a:spcAft>
              <a:spcPct val="15000"/>
            </a:spcAft>
          </a:pPr>
          <a:r>
            <a:rPr lang="es-ES"/>
            <a:t>Todo el equipo ágil.</a:t>
          </a:r>
        </a:p>
      </dgm:t>
    </dgm:pt>
    <dgm:pt modelId="{314BD7EB-581D-48CD-A382-DB4B3BB63711}" type="parTrans" cxnId="{0781C7E8-7768-4BCF-A5AD-DCD1AADEDF27}">
      <dgm:prSet/>
      <dgm:spPr/>
      <dgm:t>
        <a:bodyPr/>
        <a:lstStyle/>
        <a:p>
          <a:endParaRPr lang="es-CO"/>
        </a:p>
      </dgm:t>
    </dgm:pt>
    <dgm:pt modelId="{AE6B9CC2-DB95-4D23-83BD-29171528134B}" type="sibTrans" cxnId="{0781C7E8-7768-4BCF-A5AD-DCD1AADEDF27}">
      <dgm:prSet/>
      <dgm:spPr/>
      <dgm:t>
        <a:bodyPr/>
        <a:lstStyle/>
        <a:p>
          <a:endParaRPr lang="es-CO"/>
        </a:p>
      </dgm:t>
    </dgm:pt>
    <dgm:pt modelId="{E5EECCA3-F875-4B71-92CC-9CCDFB7DBFEF}" type="pres">
      <dgm:prSet presAssocID="{26C320EB-5352-40AA-A0A9-C13066E1373C}" presName="linear" presStyleCnt="0">
        <dgm:presLayoutVars>
          <dgm:dir/>
          <dgm:animLvl val="lvl"/>
          <dgm:resizeHandles val="exact"/>
        </dgm:presLayoutVars>
      </dgm:prSet>
      <dgm:spPr/>
    </dgm:pt>
    <dgm:pt modelId="{667CAF5C-37C0-43B7-8B7E-02CCA3754DB9}" type="pres">
      <dgm:prSet presAssocID="{773C5012-55F9-436E-B78B-2A38D8AAA0C0}" presName="parentLin" presStyleCnt="0"/>
      <dgm:spPr/>
    </dgm:pt>
    <dgm:pt modelId="{58B158CB-C1D2-4676-88E6-6B3937A00A96}" type="pres">
      <dgm:prSet presAssocID="{773C5012-55F9-436E-B78B-2A38D8AAA0C0}" presName="parentLeftMargin" presStyleLbl="node1" presStyleIdx="0" presStyleCnt="3"/>
      <dgm:spPr/>
    </dgm:pt>
    <dgm:pt modelId="{D0971512-D8E1-4E4B-89F4-FF2EB164C196}" type="pres">
      <dgm:prSet presAssocID="{773C5012-55F9-436E-B78B-2A38D8AAA0C0}" presName="parentText" presStyleLbl="node1" presStyleIdx="0" presStyleCnt="3">
        <dgm:presLayoutVars>
          <dgm:chMax val="0"/>
          <dgm:bulletEnabled val="1"/>
        </dgm:presLayoutVars>
      </dgm:prSet>
      <dgm:spPr/>
    </dgm:pt>
    <dgm:pt modelId="{05E10EBB-C85A-471E-9935-B48B9C39A12E}" type="pres">
      <dgm:prSet presAssocID="{773C5012-55F9-436E-B78B-2A38D8AAA0C0}" presName="negativeSpace" presStyleCnt="0"/>
      <dgm:spPr/>
    </dgm:pt>
    <dgm:pt modelId="{1F055725-8984-42CB-98CB-8E7728DD5EAB}" type="pres">
      <dgm:prSet presAssocID="{773C5012-55F9-436E-B78B-2A38D8AAA0C0}" presName="childText" presStyleLbl="conFgAcc1" presStyleIdx="0" presStyleCnt="3">
        <dgm:presLayoutVars>
          <dgm:bulletEnabled val="1"/>
        </dgm:presLayoutVars>
      </dgm:prSet>
      <dgm:spPr/>
    </dgm:pt>
    <dgm:pt modelId="{5785404B-F53E-4CF2-A702-90A46E89CED8}" type="pres">
      <dgm:prSet presAssocID="{507A6FE3-4D55-4ED6-A973-429D64C5DF28}" presName="spaceBetweenRectangles" presStyleCnt="0"/>
      <dgm:spPr/>
    </dgm:pt>
    <dgm:pt modelId="{EF963990-07B7-4DBC-8CFE-C86D15B61BB6}" type="pres">
      <dgm:prSet presAssocID="{CA58FE74-4619-4E47-BA6C-E0CD35AF5AC2}" presName="parentLin" presStyleCnt="0"/>
      <dgm:spPr/>
    </dgm:pt>
    <dgm:pt modelId="{AEA4B341-6C57-43B8-BC42-9813D43D1335}" type="pres">
      <dgm:prSet presAssocID="{CA58FE74-4619-4E47-BA6C-E0CD35AF5AC2}" presName="parentLeftMargin" presStyleLbl="node1" presStyleIdx="0" presStyleCnt="3"/>
      <dgm:spPr/>
    </dgm:pt>
    <dgm:pt modelId="{DD07B078-3354-4F1B-9438-E4F95C4B43A6}" type="pres">
      <dgm:prSet presAssocID="{CA58FE74-4619-4E47-BA6C-E0CD35AF5AC2}" presName="parentText" presStyleLbl="node1" presStyleIdx="1" presStyleCnt="3">
        <dgm:presLayoutVars>
          <dgm:chMax val="0"/>
          <dgm:bulletEnabled val="1"/>
        </dgm:presLayoutVars>
      </dgm:prSet>
      <dgm:spPr/>
    </dgm:pt>
    <dgm:pt modelId="{98F9047E-C8BE-4990-B6F7-84F4581E1FEA}" type="pres">
      <dgm:prSet presAssocID="{CA58FE74-4619-4E47-BA6C-E0CD35AF5AC2}" presName="negativeSpace" presStyleCnt="0"/>
      <dgm:spPr/>
    </dgm:pt>
    <dgm:pt modelId="{FB20FF5F-D131-4A8A-AEBC-01A2B84D6655}" type="pres">
      <dgm:prSet presAssocID="{CA58FE74-4619-4E47-BA6C-E0CD35AF5AC2}" presName="childText" presStyleLbl="conFgAcc1" presStyleIdx="1" presStyleCnt="3">
        <dgm:presLayoutVars>
          <dgm:bulletEnabled val="1"/>
        </dgm:presLayoutVars>
      </dgm:prSet>
      <dgm:spPr/>
    </dgm:pt>
    <dgm:pt modelId="{AC1FEB9E-7ED9-4E44-9D47-B63AE5862158}" type="pres">
      <dgm:prSet presAssocID="{5723A07A-E737-45B0-B84E-97FB4DE86580}" presName="spaceBetweenRectangles" presStyleCnt="0"/>
      <dgm:spPr/>
    </dgm:pt>
    <dgm:pt modelId="{04A221FB-3A34-4804-9E1E-FAA254BEF819}" type="pres">
      <dgm:prSet presAssocID="{D3284563-CEAB-43B3-81C4-5F6C081CBB78}" presName="parentLin" presStyleCnt="0"/>
      <dgm:spPr/>
    </dgm:pt>
    <dgm:pt modelId="{09CBCBA7-E2EE-4654-BCFB-AB2C2D77E66B}" type="pres">
      <dgm:prSet presAssocID="{D3284563-CEAB-43B3-81C4-5F6C081CBB78}" presName="parentLeftMargin" presStyleLbl="node1" presStyleIdx="1" presStyleCnt="3"/>
      <dgm:spPr/>
    </dgm:pt>
    <dgm:pt modelId="{F8B30F84-9FC1-4455-B8FC-CA5DC2189586}" type="pres">
      <dgm:prSet presAssocID="{D3284563-CEAB-43B3-81C4-5F6C081CBB78}" presName="parentText" presStyleLbl="node1" presStyleIdx="2" presStyleCnt="3">
        <dgm:presLayoutVars>
          <dgm:chMax val="0"/>
          <dgm:bulletEnabled val="1"/>
        </dgm:presLayoutVars>
      </dgm:prSet>
      <dgm:spPr/>
    </dgm:pt>
    <dgm:pt modelId="{75AF99AA-34AA-4169-A0AA-91E0CC0C2D15}" type="pres">
      <dgm:prSet presAssocID="{D3284563-CEAB-43B3-81C4-5F6C081CBB78}" presName="negativeSpace" presStyleCnt="0"/>
      <dgm:spPr/>
    </dgm:pt>
    <dgm:pt modelId="{F855875C-E8B4-4273-8C6C-6A8EC3091B3C}" type="pres">
      <dgm:prSet presAssocID="{D3284563-CEAB-43B3-81C4-5F6C081CBB78}" presName="childText" presStyleLbl="conFgAcc1" presStyleIdx="2" presStyleCnt="3">
        <dgm:presLayoutVars>
          <dgm:bulletEnabled val="1"/>
        </dgm:presLayoutVars>
      </dgm:prSet>
      <dgm:spPr/>
    </dgm:pt>
  </dgm:ptLst>
  <dgm:cxnLst>
    <dgm:cxn modelId="{C8CDCA03-62E9-42D3-B528-548F779D5329}" type="presOf" srcId="{773C5012-55F9-436E-B78B-2A38D8AAA0C0}" destId="{D0971512-D8E1-4E4B-89F4-FF2EB164C196}" srcOrd="1" destOrd="0" presId="urn:microsoft.com/office/officeart/2005/8/layout/list1#1"/>
    <dgm:cxn modelId="{523F2309-D9D9-4F8E-91C5-BAA5C732F7D5}" srcId="{26C320EB-5352-40AA-A0A9-C13066E1373C}" destId="{CA58FE74-4619-4E47-BA6C-E0CD35AF5AC2}" srcOrd="1" destOrd="0" parTransId="{EBAD4DA7-135F-4F4E-9475-804E7DC205D2}" sibTransId="{5723A07A-E737-45B0-B84E-97FB4DE86580}"/>
    <dgm:cxn modelId="{0CC15413-E034-40DD-84BC-BB7F7BE50ECD}" type="presOf" srcId="{D3284563-CEAB-43B3-81C4-5F6C081CBB78}" destId="{F8B30F84-9FC1-4455-B8FC-CA5DC2189586}" srcOrd="1" destOrd="0" presId="urn:microsoft.com/office/officeart/2005/8/layout/list1#1"/>
    <dgm:cxn modelId="{2D469B27-83AE-4B52-9AA3-B93AA5C49977}" type="presOf" srcId="{D3284563-CEAB-43B3-81C4-5F6C081CBB78}" destId="{09CBCBA7-E2EE-4654-BCFB-AB2C2D77E66B}" srcOrd="0" destOrd="0" presId="urn:microsoft.com/office/officeart/2005/8/layout/list1#1"/>
    <dgm:cxn modelId="{F484D463-17B3-4A35-ACDF-F484D6A8BB74}" type="presOf" srcId="{65B1F592-F228-4A91-A2C4-BC946F0E65D2}" destId="{FB20FF5F-D131-4A8A-AEBC-01A2B84D6655}" srcOrd="0" destOrd="0" presId="urn:microsoft.com/office/officeart/2005/8/layout/list1#1"/>
    <dgm:cxn modelId="{3AB23166-50ED-4E72-A1A7-DA4F399976CA}" srcId="{26C320EB-5352-40AA-A0A9-C13066E1373C}" destId="{D3284563-CEAB-43B3-81C4-5F6C081CBB78}" srcOrd="2" destOrd="0" parTransId="{A2E240DA-ABFA-4A24-BE34-ABE926603D67}" sibTransId="{2E43EE94-FE21-4F90-81B3-CED5B1ECC8C9}"/>
    <dgm:cxn modelId="{88074572-1EEE-41A1-B49A-A6D403051604}" type="presOf" srcId="{26C320EB-5352-40AA-A0A9-C13066E1373C}" destId="{E5EECCA3-F875-4B71-92CC-9CCDFB7DBFEF}" srcOrd="0" destOrd="0" presId="urn:microsoft.com/office/officeart/2005/8/layout/list1#1"/>
    <dgm:cxn modelId="{8BA64B93-4922-46E2-9698-D1146DD8D739}" type="presOf" srcId="{10A7DADB-F03E-49B9-BA2B-9786F6B3C7B3}" destId="{1F055725-8984-42CB-98CB-8E7728DD5EAB}" srcOrd="0" destOrd="0" presId="urn:microsoft.com/office/officeart/2005/8/layout/list1#1"/>
    <dgm:cxn modelId="{F62145A7-3816-472C-9AD0-307B5C0FC126}" type="presOf" srcId="{CA58FE74-4619-4E47-BA6C-E0CD35AF5AC2}" destId="{DD07B078-3354-4F1B-9438-E4F95C4B43A6}" srcOrd="1" destOrd="0" presId="urn:microsoft.com/office/officeart/2005/8/layout/list1#1"/>
    <dgm:cxn modelId="{FD3332AC-AC89-40FC-BB41-428EF9B2F9D5}" type="presOf" srcId="{CA58FE74-4619-4E47-BA6C-E0CD35AF5AC2}" destId="{AEA4B341-6C57-43B8-BC42-9813D43D1335}" srcOrd="0" destOrd="0" presId="urn:microsoft.com/office/officeart/2005/8/layout/list1#1"/>
    <dgm:cxn modelId="{52ADC6C1-1E83-44C4-8C45-533B6EAC0C46}" srcId="{26C320EB-5352-40AA-A0A9-C13066E1373C}" destId="{773C5012-55F9-436E-B78B-2A38D8AAA0C0}" srcOrd="0" destOrd="0" parTransId="{E1399106-9BE2-43F4-9430-F473CB36780F}" sibTransId="{507A6FE3-4D55-4ED6-A973-429D64C5DF28}"/>
    <dgm:cxn modelId="{EACA1FC9-B4D4-4895-BB04-95F4C150C607}" srcId="{CA58FE74-4619-4E47-BA6C-E0CD35AF5AC2}" destId="{65B1F592-F228-4A91-A2C4-BC946F0E65D2}" srcOrd="0" destOrd="0" parTransId="{1A7D7BF6-F0D0-4EF1-BF1F-A9C52844F18F}" sibTransId="{860CE74F-28E9-4CCD-B9D0-CDFB84B4E3BD}"/>
    <dgm:cxn modelId="{D04671CD-48B2-4C90-AA2D-8DA681B9EBD0}" type="presOf" srcId="{0F7E43F1-ABFC-4B07-889A-CD6EFF0866FB}" destId="{F855875C-E8B4-4273-8C6C-6A8EC3091B3C}" srcOrd="0" destOrd="0" presId="urn:microsoft.com/office/officeart/2005/8/layout/list1#1"/>
    <dgm:cxn modelId="{CFB51AD3-F9C2-4522-9AF5-30987F66CE89}" type="presOf" srcId="{773C5012-55F9-436E-B78B-2A38D8AAA0C0}" destId="{58B158CB-C1D2-4676-88E6-6B3937A00A96}" srcOrd="0" destOrd="0" presId="urn:microsoft.com/office/officeart/2005/8/layout/list1#1"/>
    <dgm:cxn modelId="{92C397D9-9457-4CE7-B125-5884ADC7F37B}" srcId="{773C5012-55F9-436E-B78B-2A38D8AAA0C0}" destId="{10A7DADB-F03E-49B9-BA2B-9786F6B3C7B3}" srcOrd="0" destOrd="0" parTransId="{AE1BB160-06F6-43E8-9B85-8292EFB19265}" sibTransId="{D7E1A423-EDA5-42CC-A994-979174041A26}"/>
    <dgm:cxn modelId="{0781C7E8-7768-4BCF-A5AD-DCD1AADEDF27}" srcId="{D3284563-CEAB-43B3-81C4-5F6C081CBB78}" destId="{0F7E43F1-ABFC-4B07-889A-CD6EFF0866FB}" srcOrd="0" destOrd="0" parTransId="{314BD7EB-581D-48CD-A382-DB4B3BB63711}" sibTransId="{AE6B9CC2-DB95-4D23-83BD-29171528134B}"/>
    <dgm:cxn modelId="{BC4C1CEE-69A2-48DB-8CD1-3575F4A31351}" type="presOf" srcId="{2E3B12AF-9290-4CF4-9B88-CE9A48544361}" destId="{FB20FF5F-D131-4A8A-AEBC-01A2B84D6655}" srcOrd="0" destOrd="1" presId="urn:microsoft.com/office/officeart/2005/8/layout/list1#1"/>
    <dgm:cxn modelId="{97FEB2F7-7A7B-466B-86D1-4663CD743AB3}" srcId="{CA58FE74-4619-4E47-BA6C-E0CD35AF5AC2}" destId="{2E3B12AF-9290-4CF4-9B88-CE9A48544361}" srcOrd="1" destOrd="0" parTransId="{9D4C150D-1569-4A4E-ABD7-34A1FE991028}" sibTransId="{8BD8BEFD-56F0-44E1-AEFC-3BA4349161C4}"/>
    <dgm:cxn modelId="{C59E10E5-B081-4EB1-817C-E59AAD1A2CE7}" type="presParOf" srcId="{E5EECCA3-F875-4B71-92CC-9CCDFB7DBFEF}" destId="{667CAF5C-37C0-43B7-8B7E-02CCA3754DB9}" srcOrd="0" destOrd="0" presId="urn:microsoft.com/office/officeart/2005/8/layout/list1#1"/>
    <dgm:cxn modelId="{9DB2A3E5-1E05-4CCD-A795-B6BF5AC4ACE8}" type="presParOf" srcId="{667CAF5C-37C0-43B7-8B7E-02CCA3754DB9}" destId="{58B158CB-C1D2-4676-88E6-6B3937A00A96}" srcOrd="0" destOrd="0" presId="urn:microsoft.com/office/officeart/2005/8/layout/list1#1"/>
    <dgm:cxn modelId="{6D255D42-483B-46C3-8B49-627E40873899}" type="presParOf" srcId="{667CAF5C-37C0-43B7-8B7E-02CCA3754DB9}" destId="{D0971512-D8E1-4E4B-89F4-FF2EB164C196}" srcOrd="1" destOrd="0" presId="urn:microsoft.com/office/officeart/2005/8/layout/list1#1"/>
    <dgm:cxn modelId="{C49E937A-396F-4D14-BB09-F0393139BD8C}" type="presParOf" srcId="{E5EECCA3-F875-4B71-92CC-9CCDFB7DBFEF}" destId="{05E10EBB-C85A-471E-9935-B48B9C39A12E}" srcOrd="1" destOrd="0" presId="urn:microsoft.com/office/officeart/2005/8/layout/list1#1"/>
    <dgm:cxn modelId="{FE2EBC21-41E0-4FF2-9CB6-1A482E1ECF71}" type="presParOf" srcId="{E5EECCA3-F875-4B71-92CC-9CCDFB7DBFEF}" destId="{1F055725-8984-42CB-98CB-8E7728DD5EAB}" srcOrd="2" destOrd="0" presId="urn:microsoft.com/office/officeart/2005/8/layout/list1#1"/>
    <dgm:cxn modelId="{AE8404F9-60DC-407A-92F6-DE6030C94B50}" type="presParOf" srcId="{E5EECCA3-F875-4B71-92CC-9CCDFB7DBFEF}" destId="{5785404B-F53E-4CF2-A702-90A46E89CED8}" srcOrd="3" destOrd="0" presId="urn:microsoft.com/office/officeart/2005/8/layout/list1#1"/>
    <dgm:cxn modelId="{FF7BE76D-F1C7-4B03-83EA-9153F74FB036}" type="presParOf" srcId="{E5EECCA3-F875-4B71-92CC-9CCDFB7DBFEF}" destId="{EF963990-07B7-4DBC-8CFE-C86D15B61BB6}" srcOrd="4" destOrd="0" presId="urn:microsoft.com/office/officeart/2005/8/layout/list1#1"/>
    <dgm:cxn modelId="{9C3F6AFE-A905-49F6-872C-1BC325081C10}" type="presParOf" srcId="{EF963990-07B7-4DBC-8CFE-C86D15B61BB6}" destId="{AEA4B341-6C57-43B8-BC42-9813D43D1335}" srcOrd="0" destOrd="0" presId="urn:microsoft.com/office/officeart/2005/8/layout/list1#1"/>
    <dgm:cxn modelId="{3D50B01C-E340-41CC-8FD5-96624B168946}" type="presParOf" srcId="{EF963990-07B7-4DBC-8CFE-C86D15B61BB6}" destId="{DD07B078-3354-4F1B-9438-E4F95C4B43A6}" srcOrd="1" destOrd="0" presId="urn:microsoft.com/office/officeart/2005/8/layout/list1#1"/>
    <dgm:cxn modelId="{B1EA6866-9B86-475C-94F5-09711FEB408E}" type="presParOf" srcId="{E5EECCA3-F875-4B71-92CC-9CCDFB7DBFEF}" destId="{98F9047E-C8BE-4990-B6F7-84F4581E1FEA}" srcOrd="5" destOrd="0" presId="urn:microsoft.com/office/officeart/2005/8/layout/list1#1"/>
    <dgm:cxn modelId="{4222575F-F2A1-47B2-97A7-1E07527B5FB5}" type="presParOf" srcId="{E5EECCA3-F875-4B71-92CC-9CCDFB7DBFEF}" destId="{FB20FF5F-D131-4A8A-AEBC-01A2B84D6655}" srcOrd="6" destOrd="0" presId="urn:microsoft.com/office/officeart/2005/8/layout/list1#1"/>
    <dgm:cxn modelId="{A5B368A7-3BF0-4EC6-A0ED-78438BE74007}" type="presParOf" srcId="{E5EECCA3-F875-4B71-92CC-9CCDFB7DBFEF}" destId="{AC1FEB9E-7ED9-4E44-9D47-B63AE5862158}" srcOrd="7" destOrd="0" presId="urn:microsoft.com/office/officeart/2005/8/layout/list1#1"/>
    <dgm:cxn modelId="{EECF0339-15A6-4897-B9B8-8AA529DFAD72}" type="presParOf" srcId="{E5EECCA3-F875-4B71-92CC-9CCDFB7DBFEF}" destId="{04A221FB-3A34-4804-9E1E-FAA254BEF819}" srcOrd="8" destOrd="0" presId="urn:microsoft.com/office/officeart/2005/8/layout/list1#1"/>
    <dgm:cxn modelId="{D36ABABD-9854-4E81-83A2-EBE1B2CCBBB0}" type="presParOf" srcId="{04A221FB-3A34-4804-9E1E-FAA254BEF819}" destId="{09CBCBA7-E2EE-4654-BCFB-AB2C2D77E66B}" srcOrd="0" destOrd="0" presId="urn:microsoft.com/office/officeart/2005/8/layout/list1#1"/>
    <dgm:cxn modelId="{FA6832A0-41F2-438C-87BF-FEA505184B2D}" type="presParOf" srcId="{04A221FB-3A34-4804-9E1E-FAA254BEF819}" destId="{F8B30F84-9FC1-4455-B8FC-CA5DC2189586}" srcOrd="1" destOrd="0" presId="urn:microsoft.com/office/officeart/2005/8/layout/list1#1"/>
    <dgm:cxn modelId="{BF82C758-C365-4B14-884D-DC3D18C643FC}" type="presParOf" srcId="{E5EECCA3-F875-4B71-92CC-9CCDFB7DBFEF}" destId="{75AF99AA-34AA-4169-A0AA-91E0CC0C2D15}" srcOrd="9" destOrd="0" presId="urn:microsoft.com/office/officeart/2005/8/layout/list1#1"/>
    <dgm:cxn modelId="{5A558046-3BF8-4011-8642-D98942D6F9E7}" type="presParOf" srcId="{E5EECCA3-F875-4B71-92CC-9CCDFB7DBFEF}" destId="{F855875C-E8B4-4273-8C6C-6A8EC3091B3C}" srcOrd="10" destOrd="0" presId="urn:microsoft.com/office/officeart/2005/8/layout/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CB2E4C7-2DBC-45BC-B933-FAAF417E8C6B}" type="doc">
      <dgm:prSet loTypeId="urn:microsoft.com/office/officeart/2005/8/layout/hList6" loCatId="list" qsTypeId="urn:microsoft.com/office/officeart/2005/8/quickstyle/simple1#5" qsCatId="simple" csTypeId="urn:microsoft.com/office/officeart/2005/8/colors/colorful1#1" csCatId="accent1" phldr="1"/>
      <dgm:spPr/>
      <dgm:t>
        <a:bodyPr/>
        <a:lstStyle/>
        <a:p>
          <a:endParaRPr lang="zh-CN" altLang="en-US"/>
        </a:p>
      </dgm:t>
    </dgm:pt>
    <dgm:pt modelId="{DA8A2D07-F387-4404-9FCB-397A6A028210}">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en-US" dirty="0">
              <a:sym typeface="+mn-ea"/>
            </a:rPr>
            <a:t>Qué es?</a:t>
          </a:r>
          <a:endParaRPr lang="es-ES" altLang="en-US" dirty="0"/>
        </a:p>
        <a:p>
          <a:pPr>
            <a:lnSpc>
              <a:spcPct val="100000"/>
            </a:lnSpc>
            <a:spcBef>
              <a:spcPct val="0"/>
            </a:spcBef>
            <a:spcAft>
              <a:spcPct val="35000"/>
            </a:spcAft>
          </a:pPr>
          <a:r>
            <a:rPr lang="es-ES" altLang="en-US" dirty="0">
              <a:sym typeface="+mn-ea"/>
            </a:rPr>
            <a:t>Es una </a:t>
          </a:r>
          <a:r>
            <a:rPr lang="es-ES" altLang="zh-CN" dirty="0">
              <a:sym typeface="+mn-ea"/>
            </a:rPr>
            <a:t>reunión d</a:t>
          </a:r>
          <a:r>
            <a:rPr lang="es-ES" altLang="en-US" dirty="0">
              <a:sym typeface="+mn-ea"/>
            </a:rPr>
            <a:t>e sincronización, que se realiza todos los días para que el equipo de una manera rápida comente sus avances diarios  en lo comprometido durante la iteración.</a:t>
          </a:r>
          <a:endParaRPr lang="zh-CN" altLang="en-US" dirty="0"/>
        </a:p>
      </dgm:t>
    </dgm:pt>
    <dgm:pt modelId="{6834AA20-CCB2-4B69-B573-CB4D31C014E6}" type="parTrans" cxnId="{6621BC28-FE14-438B-85CB-522C392783CF}">
      <dgm:prSet/>
      <dgm:spPr/>
      <dgm:t>
        <a:bodyPr/>
        <a:lstStyle/>
        <a:p>
          <a:endParaRPr lang="zh-CN" altLang="en-US"/>
        </a:p>
      </dgm:t>
    </dgm:pt>
    <dgm:pt modelId="{8755279E-20A5-4AEE-BDD2-C54EFA6328A6}" type="sibTrans" cxnId="{6621BC28-FE14-438B-85CB-522C392783CF}">
      <dgm:prSet/>
      <dgm:spPr/>
      <dgm:t>
        <a:bodyPr/>
        <a:lstStyle/>
        <a:p>
          <a:endParaRPr lang="zh-CN" altLang="en-US"/>
        </a:p>
      </dgm:t>
    </dgm:pt>
    <dgm:pt modelId="{D7AF1C1D-144B-4B25-A777-792381B7ED5B}">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endParaRPr lang="es-ES" altLang="zh-CN"/>
        </a:p>
        <a:p>
          <a:pPr>
            <a:lnSpc>
              <a:spcPct val="100000"/>
            </a:lnSpc>
            <a:spcBef>
              <a:spcPct val="0"/>
            </a:spcBef>
            <a:spcAft>
              <a:spcPct val="35000"/>
            </a:spcAft>
          </a:pPr>
          <a:r>
            <a:rPr lang="es-ES" altLang="zh-CN"/>
            <a:t>Sincronizar al equipo en las tareas ejecutadas en un día de trabajo.</a:t>
          </a:r>
        </a:p>
      </dgm:t>
    </dgm:pt>
    <dgm:pt modelId="{24B9E243-8415-4A77-8486-6B84ADEA7DB0}" type="parTrans" cxnId="{F3E7F3A0-33E5-40D3-B72E-44CCE5236229}">
      <dgm:prSet/>
      <dgm:spPr/>
      <dgm:t>
        <a:bodyPr/>
        <a:lstStyle/>
        <a:p>
          <a:endParaRPr lang="zh-CN" altLang="en-US"/>
        </a:p>
      </dgm:t>
    </dgm:pt>
    <dgm:pt modelId="{B5AE4F68-C44C-4384-AF42-66197C13C64E}" type="sibTrans" cxnId="{F3E7F3A0-33E5-40D3-B72E-44CCE5236229}">
      <dgm:prSet/>
      <dgm:spPr/>
      <dgm:t>
        <a:bodyPr/>
        <a:lstStyle/>
        <a:p>
          <a:endParaRPr lang="zh-CN" altLang="en-US"/>
        </a:p>
      </dgm:t>
    </dgm:pt>
    <dgm:pt modelId="{07FA4ADD-8D96-4B06-AE7F-902B878DD8B1}">
      <dgm:prSet phldrT="[Text]" phldr="0" custT="0"/>
      <dgm:spPr/>
      <dgm:t>
        <a:bodyPr vert="horz" wrap="square"/>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a:lnSpc>
              <a:spcPct val="100000"/>
            </a:lnSpc>
            <a:spcBef>
              <a:spcPct val="0"/>
            </a:spcBef>
            <a:spcAft>
              <a:spcPct val="35000"/>
            </a:spcAft>
          </a:pPr>
          <a:r>
            <a:rPr lang="es-ES" altLang="zh-CN" dirty="0"/>
            <a:t>Quién Participa?</a:t>
          </a:r>
        </a:p>
        <a:p>
          <a:pPr>
            <a:lnSpc>
              <a:spcPct val="100000"/>
            </a:lnSpc>
            <a:spcBef>
              <a:spcPct val="0"/>
            </a:spcBef>
            <a:spcAft>
              <a:spcPct val="35000"/>
            </a:spcAft>
          </a:pPr>
          <a:r>
            <a:rPr lang="es-ES" altLang="zh-CN"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a:p>
      </dgm:t>
    </dgm:pt>
    <dgm:pt modelId="{A8B4A2D4-51F6-4657-92F3-DB580AE5F569}" type="parTrans" cxnId="{499439CB-18E0-46DE-AFC5-EDEBF8CC9EFD}">
      <dgm:prSet/>
      <dgm:spPr/>
      <dgm:t>
        <a:bodyPr/>
        <a:lstStyle/>
        <a:p>
          <a:endParaRPr lang="zh-CN" altLang="en-US"/>
        </a:p>
      </dgm:t>
    </dgm:pt>
    <dgm:pt modelId="{33BF6C47-5256-4D8E-874B-728742A8CEC4}" type="sibTrans" cxnId="{499439CB-18E0-46DE-AFC5-EDEBF8CC9EFD}">
      <dgm:prSet/>
      <dgm:spPr/>
      <dgm:t>
        <a:bodyPr/>
        <a:lstStyle/>
        <a:p>
          <a:endParaRPr lang="zh-CN" altLang="en-US"/>
        </a:p>
      </dgm:t>
    </dgm:pt>
    <dgm:pt modelId="{DE36D10E-86CD-4C6D-B150-31E525EF527D}" type="pres">
      <dgm:prSet presAssocID="{ACB2E4C7-2DBC-45BC-B933-FAAF417E8C6B}" presName="Name0" presStyleCnt="0">
        <dgm:presLayoutVars>
          <dgm:dir/>
          <dgm:resizeHandles val="exact"/>
        </dgm:presLayoutVars>
      </dgm:prSet>
      <dgm:spPr/>
    </dgm:pt>
    <dgm:pt modelId="{E561ED5B-86C5-4F33-9AFB-CF29287F5ADA}" type="pres">
      <dgm:prSet presAssocID="{DA8A2D07-F387-4404-9FCB-397A6A028210}" presName="node" presStyleLbl="node1" presStyleIdx="0" presStyleCnt="3">
        <dgm:presLayoutVars>
          <dgm:bulletEnabled val="1"/>
        </dgm:presLayoutVars>
      </dgm:prSet>
      <dgm:spPr/>
    </dgm:pt>
    <dgm:pt modelId="{2AE1D4D4-A63C-4622-84B0-74ED38324CB1}" type="pres">
      <dgm:prSet presAssocID="{8755279E-20A5-4AEE-BDD2-C54EFA6328A6}" presName="sibTrans" presStyleCnt="0"/>
      <dgm:spPr/>
    </dgm:pt>
    <dgm:pt modelId="{CB90536C-45AA-4FBE-BCAF-99890DDD97C8}" type="pres">
      <dgm:prSet presAssocID="{D7AF1C1D-144B-4B25-A777-792381B7ED5B}" presName="node" presStyleLbl="node1" presStyleIdx="1" presStyleCnt="3">
        <dgm:presLayoutVars>
          <dgm:bulletEnabled val="1"/>
        </dgm:presLayoutVars>
      </dgm:prSet>
      <dgm:spPr/>
    </dgm:pt>
    <dgm:pt modelId="{155DCBB0-73F9-4F8F-A361-B90F0294764B}" type="pres">
      <dgm:prSet presAssocID="{B5AE4F68-C44C-4384-AF42-66197C13C64E}" presName="sibTrans" presStyleCnt="0"/>
      <dgm:spPr/>
    </dgm:pt>
    <dgm:pt modelId="{35A89FA7-451D-44F0-A02E-1277ECD1BBE6}" type="pres">
      <dgm:prSet presAssocID="{07FA4ADD-8D96-4B06-AE7F-902B878DD8B1}" presName="node" presStyleLbl="node1" presStyleIdx="2" presStyleCnt="3">
        <dgm:presLayoutVars>
          <dgm:bulletEnabled val="1"/>
        </dgm:presLayoutVars>
      </dgm:prSet>
      <dgm:spPr/>
    </dgm:pt>
  </dgm:ptLst>
  <dgm:cxnLst>
    <dgm:cxn modelId="{6621BC28-FE14-438B-85CB-522C392783CF}" srcId="{ACB2E4C7-2DBC-45BC-B933-FAAF417E8C6B}" destId="{DA8A2D07-F387-4404-9FCB-397A6A028210}" srcOrd="0" destOrd="0" parTransId="{6834AA20-CCB2-4B69-B573-CB4D31C014E6}" sibTransId="{8755279E-20A5-4AEE-BDD2-C54EFA6328A6}"/>
    <dgm:cxn modelId="{A6FBF253-2A12-478D-9D30-804B753348F7}" type="presOf" srcId="{07FA4ADD-8D96-4B06-AE7F-902B878DD8B1}" destId="{35A89FA7-451D-44F0-A02E-1277ECD1BBE6}" srcOrd="0" destOrd="0" presId="urn:microsoft.com/office/officeart/2005/8/layout/hList6"/>
    <dgm:cxn modelId="{EB55F47A-A887-44E7-8414-F6C5364FF810}" type="presOf" srcId="{DA8A2D07-F387-4404-9FCB-397A6A028210}" destId="{E561ED5B-86C5-4F33-9AFB-CF29287F5ADA}" srcOrd="0" destOrd="0" presId="urn:microsoft.com/office/officeart/2005/8/layout/hList6"/>
    <dgm:cxn modelId="{2531128B-6629-4206-A588-5156C0A080EE}" type="presOf" srcId="{ACB2E4C7-2DBC-45BC-B933-FAAF417E8C6B}" destId="{DE36D10E-86CD-4C6D-B150-31E525EF527D}" srcOrd="0" destOrd="0" presId="urn:microsoft.com/office/officeart/2005/8/layout/hList6"/>
    <dgm:cxn modelId="{FA56868C-3667-4E2B-95FA-760E7D1642B9}" type="presOf" srcId="{D7AF1C1D-144B-4B25-A777-792381B7ED5B}" destId="{CB90536C-45AA-4FBE-BCAF-99890DDD97C8}" srcOrd="0" destOrd="0" presId="urn:microsoft.com/office/officeart/2005/8/layout/hList6"/>
    <dgm:cxn modelId="{F3E7F3A0-33E5-40D3-B72E-44CCE5236229}" srcId="{ACB2E4C7-2DBC-45BC-B933-FAAF417E8C6B}" destId="{D7AF1C1D-144B-4B25-A777-792381B7ED5B}" srcOrd="1" destOrd="0" parTransId="{24B9E243-8415-4A77-8486-6B84ADEA7DB0}" sibTransId="{B5AE4F68-C44C-4384-AF42-66197C13C64E}"/>
    <dgm:cxn modelId="{499439CB-18E0-46DE-AFC5-EDEBF8CC9EFD}" srcId="{ACB2E4C7-2DBC-45BC-B933-FAAF417E8C6B}" destId="{07FA4ADD-8D96-4B06-AE7F-902B878DD8B1}" srcOrd="2" destOrd="0" parTransId="{A8B4A2D4-51F6-4657-92F3-DB580AE5F569}" sibTransId="{33BF6C47-5256-4D8E-874B-728742A8CEC4}"/>
    <dgm:cxn modelId="{2F1513E6-7487-4683-AEB0-995DC6992774}" type="presParOf" srcId="{DE36D10E-86CD-4C6D-B150-31E525EF527D}" destId="{E561ED5B-86C5-4F33-9AFB-CF29287F5ADA}" srcOrd="0" destOrd="0" presId="urn:microsoft.com/office/officeart/2005/8/layout/hList6"/>
    <dgm:cxn modelId="{15B7C176-811C-465D-9724-6CD1BD87AF21}" type="presParOf" srcId="{DE36D10E-86CD-4C6D-B150-31E525EF527D}" destId="{2AE1D4D4-A63C-4622-84B0-74ED38324CB1}" srcOrd="1" destOrd="0" presId="urn:microsoft.com/office/officeart/2005/8/layout/hList6"/>
    <dgm:cxn modelId="{EE67DB83-96FE-4B22-86C6-F96B5F56DBAE}" type="presParOf" srcId="{DE36D10E-86CD-4C6D-B150-31E525EF527D}" destId="{CB90536C-45AA-4FBE-BCAF-99890DDD97C8}" srcOrd="2" destOrd="0" presId="urn:microsoft.com/office/officeart/2005/8/layout/hList6"/>
    <dgm:cxn modelId="{8AC66106-8DE0-441D-95A1-FB4C458C05EA}" type="presParOf" srcId="{DE36D10E-86CD-4C6D-B150-31E525EF527D}" destId="{155DCBB0-73F9-4F8F-A361-B90F0294764B}" srcOrd="3" destOrd="0" presId="urn:microsoft.com/office/officeart/2005/8/layout/hList6"/>
    <dgm:cxn modelId="{8E0807D1-5E4E-40D2-9272-57D23A4C5F8A}" type="presParOf" srcId="{DE36D10E-86CD-4C6D-B150-31E525EF527D}" destId="{35A89FA7-451D-44F0-A02E-1277ECD1BBE6}"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EB1D179-D23D-41D4-AEEF-E4B9FEB06903}" type="doc">
      <dgm:prSet loTypeId="urn:microsoft.com/office/officeart/2005/8/layout/process1" loCatId="process" qsTypeId="urn:microsoft.com/office/officeart/2005/8/quickstyle/simple1#6" qsCatId="simple" csTypeId="urn:microsoft.com/office/officeart/2005/8/colors/colorful2#1" csCatId="accent1" phldr="1"/>
      <dgm:spPr/>
    </dgm:pt>
    <dgm:pt modelId="{3F25DA44-7F3E-4C17-A40B-7F663FDBEA65}">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Es el evento en el cual se realiza demostración del incremento del producto construido por los equipos ágiles y/o tren ágil, al final de cada iteración.</a:t>
          </a:r>
        </a:p>
        <a:p>
          <a:pPr>
            <a:lnSpc>
              <a:spcPct val="100000"/>
            </a:lnSpc>
            <a:spcBef>
              <a:spcPct val="0"/>
            </a:spcBef>
            <a:spcAft>
              <a:spcPct val="35000"/>
            </a:spcAft>
          </a:pPr>
          <a:endParaRPr lang="es-ES" altLang="zh-CN" dirty="0"/>
        </a:p>
      </dgm:t>
    </dgm:pt>
    <dgm:pt modelId="{EE9066D1-3403-4469-8E8C-0D40A82430F2}" type="parTrans" cxnId="{4B9AF8F8-DB06-417A-9420-B0E0774BB35D}">
      <dgm:prSet/>
      <dgm:spPr/>
      <dgm:t>
        <a:bodyPr/>
        <a:lstStyle/>
        <a:p>
          <a:endParaRPr lang="es-CO"/>
        </a:p>
      </dgm:t>
    </dgm:pt>
    <dgm:pt modelId="{8EC5AF5E-9C9F-410A-A755-A3EA5186F948}" type="sibTrans" cxnId="{4B9AF8F8-DB06-417A-9420-B0E0774BB35D}">
      <dgm:prSet/>
      <dgm:spPr/>
      <dgm:t>
        <a:bodyPr/>
        <a:lstStyle/>
        <a:p>
          <a:endParaRPr lang="zh-CN" altLang="en-US"/>
        </a:p>
      </dgm:t>
    </dgm:pt>
    <dgm:pt modelId="{2E2F4D3A-969C-4DB2-9FA9-5C4A40369351}">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Medir el progreso durante un PI.</a:t>
          </a:r>
        </a:p>
        <a:p>
          <a:pPr>
            <a:lnSpc>
              <a:spcPct val="100000"/>
            </a:lnSpc>
            <a:spcBef>
              <a:spcPct val="0"/>
            </a:spcBef>
            <a:spcAft>
              <a:spcPct val="35000"/>
            </a:spcAft>
          </a:pPr>
          <a:r>
            <a:rPr lang="es-ES" altLang="zh-CN"/>
            <a:t>Recibir feedback para garantizar calidad y satisfacción del los Business owners.</a:t>
          </a:r>
        </a:p>
      </dgm:t>
    </dgm:pt>
    <dgm:pt modelId="{1E934BFE-4D40-486C-8784-F698A10C4CF5}" type="parTrans" cxnId="{17ABB102-AC8A-477A-ABE0-CC0834A6A0E8}">
      <dgm:prSet/>
      <dgm:spPr/>
      <dgm:t>
        <a:bodyPr/>
        <a:lstStyle/>
        <a:p>
          <a:endParaRPr lang="es-CO"/>
        </a:p>
      </dgm:t>
    </dgm:pt>
    <dgm:pt modelId="{EC1AFF77-9232-4EEB-95CB-85CEAB3B1FC0}" type="sibTrans" cxnId="{17ABB102-AC8A-477A-ABE0-CC0834A6A0E8}">
      <dgm:prSet/>
      <dgm:spPr/>
      <dgm:t>
        <a:bodyPr/>
        <a:lstStyle/>
        <a:p>
          <a:endParaRPr lang="zh-CN" altLang="en-US"/>
        </a:p>
      </dgm:t>
    </dgm:pt>
    <dgm:pt modelId="{37B86CFA-59B5-46FA-8A6B-9FB187CE14DF}">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Quién Participa? </a:t>
          </a:r>
        </a:p>
        <a:p>
          <a:pPr>
            <a:lnSpc>
              <a:spcPct val="100000"/>
            </a:lnSpc>
            <a:spcBef>
              <a:spcPct val="0"/>
            </a:spcBef>
            <a:spcAft>
              <a:spcPct val="35000"/>
            </a:spcAft>
          </a:pPr>
          <a:r>
            <a:rPr lang="es-ES" altLang="zh-CN" dirty="0"/>
            <a:t>Equipos  y/o trenes ágiles, Business </a:t>
          </a:r>
          <a:r>
            <a:rPr lang="es-ES" altLang="zh-CN" dirty="0" err="1"/>
            <a:t>Owners</a:t>
          </a:r>
          <a:r>
            <a:rPr lang="es-ES" altLang="zh-CN" dirty="0"/>
            <a:t> y </a:t>
          </a:r>
          <a:r>
            <a:rPr lang="es-ES" altLang="zh-CN" dirty="0" err="1"/>
            <a:t>stakeholders</a:t>
          </a:r>
          <a:r>
            <a:rPr lang="es-ES" altLang="zh-CN" dirty="0"/>
            <a:t>.</a:t>
          </a:r>
        </a:p>
      </dgm:t>
    </dgm:pt>
    <dgm:pt modelId="{9DABF4F3-A9E6-40B1-A863-AC9409CC14BB}" type="parTrans" cxnId="{AD22A453-232A-4573-8704-65DCFD8AEE06}">
      <dgm:prSet/>
      <dgm:spPr/>
      <dgm:t>
        <a:bodyPr/>
        <a:lstStyle/>
        <a:p>
          <a:endParaRPr lang="es-CO"/>
        </a:p>
      </dgm:t>
    </dgm:pt>
    <dgm:pt modelId="{18EFF3C3-47F9-402B-A3F3-E9310EA281B4}" type="sibTrans" cxnId="{AD22A453-232A-4573-8704-65DCFD8AEE06}">
      <dgm:prSet/>
      <dgm:spPr/>
      <dgm:t>
        <a:bodyPr/>
        <a:lstStyle/>
        <a:p>
          <a:endParaRPr lang="es-CO"/>
        </a:p>
      </dgm:t>
    </dgm:pt>
    <dgm:pt modelId="{BF708676-7EFC-4C81-9D3A-3E677EAC1C7B}" type="pres">
      <dgm:prSet presAssocID="{8EB1D179-D23D-41D4-AEEF-E4B9FEB06903}" presName="Name0" presStyleCnt="0">
        <dgm:presLayoutVars>
          <dgm:dir/>
          <dgm:resizeHandles val="exact"/>
        </dgm:presLayoutVars>
      </dgm:prSet>
      <dgm:spPr/>
    </dgm:pt>
    <dgm:pt modelId="{111DEAC9-5D4C-4A6A-A44E-082A26F60596}" type="pres">
      <dgm:prSet presAssocID="{3F25DA44-7F3E-4C17-A40B-7F663FDBEA65}" presName="node" presStyleLbl="node1" presStyleIdx="0" presStyleCnt="3">
        <dgm:presLayoutVars>
          <dgm:bulletEnabled val="1"/>
        </dgm:presLayoutVars>
      </dgm:prSet>
      <dgm:spPr/>
    </dgm:pt>
    <dgm:pt modelId="{8A5CF0CE-3323-464D-9C63-05C1BDB053F5}" type="pres">
      <dgm:prSet presAssocID="{8EC5AF5E-9C9F-410A-A755-A3EA5186F948}" presName="sibTrans" presStyleLbl="sibTrans2D1" presStyleIdx="0" presStyleCnt="2"/>
      <dgm:spPr/>
    </dgm:pt>
    <dgm:pt modelId="{5FA465F6-7607-499F-BFB2-52F4E071FB67}" type="pres">
      <dgm:prSet presAssocID="{8EC5AF5E-9C9F-410A-A755-A3EA5186F948}" presName="connectorText" presStyleLbl="sibTrans2D1" presStyleIdx="0" presStyleCnt="2"/>
      <dgm:spPr/>
    </dgm:pt>
    <dgm:pt modelId="{552FB8E7-A5FB-4CC3-94C3-CE0BDF19F9F1}" type="pres">
      <dgm:prSet presAssocID="{2E2F4D3A-969C-4DB2-9FA9-5C4A40369351}" presName="node" presStyleLbl="node1" presStyleIdx="1" presStyleCnt="3">
        <dgm:presLayoutVars>
          <dgm:bulletEnabled val="1"/>
        </dgm:presLayoutVars>
      </dgm:prSet>
      <dgm:spPr/>
    </dgm:pt>
    <dgm:pt modelId="{353C3794-50AA-4D44-83C9-CE28317C3317}" type="pres">
      <dgm:prSet presAssocID="{EC1AFF77-9232-4EEB-95CB-85CEAB3B1FC0}" presName="sibTrans" presStyleLbl="sibTrans2D1" presStyleIdx="1" presStyleCnt="2"/>
      <dgm:spPr/>
    </dgm:pt>
    <dgm:pt modelId="{5AFF040D-0639-4120-9E39-DA822CF9F321}" type="pres">
      <dgm:prSet presAssocID="{EC1AFF77-9232-4EEB-95CB-85CEAB3B1FC0}" presName="connectorText" presStyleLbl="sibTrans2D1" presStyleIdx="1" presStyleCnt="2"/>
      <dgm:spPr/>
    </dgm:pt>
    <dgm:pt modelId="{A1E15D63-E1FF-4A28-A04F-A2B65927BC31}" type="pres">
      <dgm:prSet presAssocID="{37B86CFA-59B5-46FA-8A6B-9FB187CE14DF}" presName="node" presStyleLbl="node1" presStyleIdx="2" presStyleCnt="3">
        <dgm:presLayoutVars>
          <dgm:bulletEnabled val="1"/>
        </dgm:presLayoutVars>
      </dgm:prSet>
      <dgm:spPr/>
    </dgm:pt>
  </dgm:ptLst>
  <dgm:cxnLst>
    <dgm:cxn modelId="{17ABB102-AC8A-477A-ABE0-CC0834A6A0E8}" srcId="{8EB1D179-D23D-41D4-AEEF-E4B9FEB06903}" destId="{2E2F4D3A-969C-4DB2-9FA9-5C4A40369351}" srcOrd="1" destOrd="0" parTransId="{1E934BFE-4D40-486C-8784-F698A10C4CF5}" sibTransId="{EC1AFF77-9232-4EEB-95CB-85CEAB3B1FC0}"/>
    <dgm:cxn modelId="{974AE202-7E4D-4211-9603-A963BDD3A2E6}" type="presOf" srcId="{8EB1D179-D23D-41D4-AEEF-E4B9FEB06903}" destId="{BF708676-7EFC-4C81-9D3A-3E677EAC1C7B}" srcOrd="0" destOrd="0" presId="urn:microsoft.com/office/officeart/2005/8/layout/process1"/>
    <dgm:cxn modelId="{ADDF7A5B-734A-475B-A6EC-F7D9D8493354}" type="presOf" srcId="{3F25DA44-7F3E-4C17-A40B-7F663FDBEA65}" destId="{111DEAC9-5D4C-4A6A-A44E-082A26F60596}" srcOrd="0" destOrd="0" presId="urn:microsoft.com/office/officeart/2005/8/layout/process1"/>
    <dgm:cxn modelId="{C0538B6D-3D04-49D4-A465-D5B5C6ACE09D}" type="presOf" srcId="{EC1AFF77-9232-4EEB-95CB-85CEAB3B1FC0}" destId="{353C3794-50AA-4D44-83C9-CE28317C3317}" srcOrd="0" destOrd="0" presId="urn:microsoft.com/office/officeart/2005/8/layout/process1"/>
    <dgm:cxn modelId="{AD22A453-232A-4573-8704-65DCFD8AEE06}" srcId="{8EB1D179-D23D-41D4-AEEF-E4B9FEB06903}" destId="{37B86CFA-59B5-46FA-8A6B-9FB187CE14DF}" srcOrd="2" destOrd="0" parTransId="{9DABF4F3-A9E6-40B1-A863-AC9409CC14BB}" sibTransId="{18EFF3C3-47F9-402B-A3F3-E9310EA281B4}"/>
    <dgm:cxn modelId="{04EF6C8A-A813-4D6C-AED4-F83D49BE71E1}" type="presOf" srcId="{8EC5AF5E-9C9F-410A-A755-A3EA5186F948}" destId="{8A5CF0CE-3323-464D-9C63-05C1BDB053F5}" srcOrd="0" destOrd="0" presId="urn:microsoft.com/office/officeart/2005/8/layout/process1"/>
    <dgm:cxn modelId="{49C8F1AD-C968-422E-AB9D-DFF730CE82CC}" type="presOf" srcId="{2E2F4D3A-969C-4DB2-9FA9-5C4A40369351}" destId="{552FB8E7-A5FB-4CC3-94C3-CE0BDF19F9F1}" srcOrd="0" destOrd="0" presId="urn:microsoft.com/office/officeart/2005/8/layout/process1"/>
    <dgm:cxn modelId="{EA3CE9C1-1CF9-4670-8CDA-4203FD46C2D2}" type="presOf" srcId="{EC1AFF77-9232-4EEB-95CB-85CEAB3B1FC0}" destId="{5AFF040D-0639-4120-9E39-DA822CF9F321}" srcOrd="1" destOrd="0" presId="urn:microsoft.com/office/officeart/2005/8/layout/process1"/>
    <dgm:cxn modelId="{09885DED-6105-4851-9E98-5294B6EAFC69}" type="presOf" srcId="{8EC5AF5E-9C9F-410A-A755-A3EA5186F948}" destId="{5FA465F6-7607-499F-BFB2-52F4E071FB67}" srcOrd="1" destOrd="0" presId="urn:microsoft.com/office/officeart/2005/8/layout/process1"/>
    <dgm:cxn modelId="{040BE1F1-DA6A-4D92-9517-0D8BFB69577D}" type="presOf" srcId="{37B86CFA-59B5-46FA-8A6B-9FB187CE14DF}" destId="{A1E15D63-E1FF-4A28-A04F-A2B65927BC31}" srcOrd="0" destOrd="0" presId="urn:microsoft.com/office/officeart/2005/8/layout/process1"/>
    <dgm:cxn modelId="{4B9AF8F8-DB06-417A-9420-B0E0774BB35D}" srcId="{8EB1D179-D23D-41D4-AEEF-E4B9FEB06903}" destId="{3F25DA44-7F3E-4C17-A40B-7F663FDBEA65}" srcOrd="0" destOrd="0" parTransId="{EE9066D1-3403-4469-8E8C-0D40A82430F2}" sibTransId="{8EC5AF5E-9C9F-410A-A755-A3EA5186F948}"/>
    <dgm:cxn modelId="{8C78AD05-0A4E-498F-B422-46FF95C9237D}" type="presParOf" srcId="{BF708676-7EFC-4C81-9D3A-3E677EAC1C7B}" destId="{111DEAC9-5D4C-4A6A-A44E-082A26F60596}" srcOrd="0" destOrd="0" presId="urn:microsoft.com/office/officeart/2005/8/layout/process1"/>
    <dgm:cxn modelId="{ACE9228F-423C-418A-BFCC-18D360F69EFD}" type="presParOf" srcId="{BF708676-7EFC-4C81-9D3A-3E677EAC1C7B}" destId="{8A5CF0CE-3323-464D-9C63-05C1BDB053F5}" srcOrd="1" destOrd="0" presId="urn:microsoft.com/office/officeart/2005/8/layout/process1"/>
    <dgm:cxn modelId="{8BA6884F-AF59-49D1-A1DC-1800BBAAEDCA}" type="presParOf" srcId="{8A5CF0CE-3323-464D-9C63-05C1BDB053F5}" destId="{5FA465F6-7607-499F-BFB2-52F4E071FB67}" srcOrd="0" destOrd="0" presId="urn:microsoft.com/office/officeart/2005/8/layout/process1"/>
    <dgm:cxn modelId="{2D0598C5-CAE2-427C-95EA-DDE55C0C9415}" type="presParOf" srcId="{BF708676-7EFC-4C81-9D3A-3E677EAC1C7B}" destId="{552FB8E7-A5FB-4CC3-94C3-CE0BDF19F9F1}" srcOrd="2" destOrd="0" presId="urn:microsoft.com/office/officeart/2005/8/layout/process1"/>
    <dgm:cxn modelId="{6F212FA9-F09F-47F4-8903-EC7D8E49D856}" type="presParOf" srcId="{BF708676-7EFC-4C81-9D3A-3E677EAC1C7B}" destId="{353C3794-50AA-4D44-83C9-CE28317C3317}" srcOrd="3" destOrd="0" presId="urn:microsoft.com/office/officeart/2005/8/layout/process1"/>
    <dgm:cxn modelId="{FA945F5C-73AA-45BF-8CC4-33A0D380C112}" type="presParOf" srcId="{353C3794-50AA-4D44-83C9-CE28317C3317}" destId="{5AFF040D-0639-4120-9E39-DA822CF9F321}" srcOrd="0" destOrd="0" presId="urn:microsoft.com/office/officeart/2005/8/layout/process1"/>
    <dgm:cxn modelId="{02FE8C9D-83AA-41DD-9B78-4F55003C238B}" type="presParOf" srcId="{BF708676-7EFC-4C81-9D3A-3E677EAC1C7B}" destId="{A1E15D63-E1FF-4A28-A04F-A2B65927BC3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C510FB-46C1-4ED6-93D1-FDC9AF9AC3A4}" type="doc">
      <dgm:prSet loTypeId="urn:microsoft.com/office/officeart/2005/8/layout/hList3" loCatId="list" qsTypeId="urn:microsoft.com/office/officeart/2005/8/quickstyle/simple1#7" qsCatId="simple" csTypeId="urn:microsoft.com/office/officeart/2005/8/colors/accent3_5#1" csCatId="accent1" phldr="1"/>
      <dgm:spPr/>
      <dgm:t>
        <a:bodyPr/>
        <a:lstStyle/>
        <a:p>
          <a:endParaRPr lang="zh-CN" altLang="en-US"/>
        </a:p>
      </dgm:t>
    </dgm:pt>
    <dgm:pt modelId="{6F0E105B-CE30-410A-8AA0-538CA512E025}">
      <dgm:prSet phldrT="[Text]" phldr="0" custT="0"/>
      <dgm:spPr/>
      <dgm:t>
        <a:bodyPr vert="horz" wrap="square"/>
        <a:lstStyle>
          <a:lvl1pPr algn="ctr">
            <a:defRPr sz="4900"/>
          </a:lvl1pPr>
          <a:lvl2pPr marL="285750" indent="-285750" algn="ctr">
            <a:defRPr sz="3800"/>
          </a:lvl2pPr>
          <a:lvl3pPr marL="571500" indent="-285750" algn="ctr">
            <a:defRPr sz="3800"/>
          </a:lvl3pPr>
          <a:lvl4pPr marL="857250" indent="-285750" algn="ctr">
            <a:defRPr sz="3800"/>
          </a:lvl4pPr>
          <a:lvl5pPr marL="1143000" indent="-285750" algn="ctr">
            <a:defRPr sz="3800"/>
          </a:lvl5pPr>
          <a:lvl6pPr marL="1428750" indent="-285750" algn="ctr">
            <a:defRPr sz="3800"/>
          </a:lvl6pPr>
          <a:lvl7pPr marL="1714500" indent="-285750" algn="ctr">
            <a:defRPr sz="3800"/>
          </a:lvl7pPr>
          <a:lvl8pPr marL="2000250" indent="-285750" algn="ctr">
            <a:defRPr sz="3800"/>
          </a:lvl8pPr>
          <a:lvl9pPr marL="2286000" indent="-285750" algn="ctr">
            <a:defRPr sz="3800"/>
          </a:lvl9pPr>
        </a:lstStyle>
        <a:p>
          <a:pPr>
            <a:lnSpc>
              <a:spcPct val="100000"/>
            </a:lnSpc>
            <a:spcBef>
              <a:spcPct val="0"/>
            </a:spcBef>
            <a:spcAft>
              <a:spcPct val="35000"/>
            </a:spcAft>
          </a:pPr>
          <a:r>
            <a:rPr lang="es-ES" altLang="zh-CN"/>
            <a:t>Scrum Of Scrums</a:t>
          </a:r>
          <a:endParaRPr lang="zh-CN" altLang="en-US"/>
        </a:p>
      </dgm:t>
    </dgm:pt>
    <dgm:pt modelId="{B908471A-FA6D-4F57-8468-2C55EEE4C472}" type="parTrans" cxnId="{D47A545F-8F5E-4E7A-A1C6-B5421CB11328}">
      <dgm:prSet/>
      <dgm:spPr/>
      <dgm:t>
        <a:bodyPr/>
        <a:lstStyle/>
        <a:p>
          <a:endParaRPr lang="zh-CN" altLang="en-US"/>
        </a:p>
      </dgm:t>
    </dgm:pt>
    <dgm:pt modelId="{1450E001-3CC2-4D49-B31E-E056CF1949A3}" type="sibTrans" cxnId="{D47A545F-8F5E-4E7A-A1C6-B5421CB11328}">
      <dgm:prSet/>
      <dgm:spPr/>
      <dgm:t>
        <a:bodyPr/>
        <a:lstStyle/>
        <a:p>
          <a:endParaRPr lang="zh-CN" altLang="en-US"/>
        </a:p>
      </dgm:t>
    </dgm:pt>
    <dgm:pt modelId="{6184B367-45F7-42E7-A629-79F123ED7F40}">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Qué es?</a:t>
          </a:r>
        </a:p>
        <a:p>
          <a:pPr>
            <a:lnSpc>
              <a:spcPct val="100000"/>
            </a:lnSpc>
            <a:spcBef>
              <a:spcPct val="0"/>
            </a:spcBef>
            <a:spcAft>
              <a:spcPct val="35000"/>
            </a:spcAft>
          </a:pPr>
          <a:r>
            <a:rPr lang="es-ES" altLang="zh-CN" dirty="0"/>
            <a:t>Reunión de sincronización,  para validar dependencias, impedimentos y progreso de los equipos ágiles que pertenecen a un tren. </a:t>
          </a:r>
        </a:p>
      </dgm:t>
    </dgm:pt>
    <dgm:pt modelId="{C37A1030-2CC0-4009-B74F-69E9239C70E2}" type="parTrans" cxnId="{365FF97F-A990-4496-B041-4DAE4D0DAB26}">
      <dgm:prSet/>
      <dgm:spPr/>
      <dgm:t>
        <a:bodyPr/>
        <a:lstStyle/>
        <a:p>
          <a:endParaRPr lang="zh-CN" altLang="en-US"/>
        </a:p>
      </dgm:t>
    </dgm:pt>
    <dgm:pt modelId="{9B84F542-C722-4351-80E2-91C1A5F9AD44}" type="sibTrans" cxnId="{365FF97F-A990-4496-B041-4DAE4D0DAB26}">
      <dgm:prSet/>
      <dgm:spPr/>
      <dgm:t>
        <a:bodyPr/>
        <a:lstStyle/>
        <a:p>
          <a:endParaRPr lang="zh-CN" altLang="en-US"/>
        </a:p>
      </dgm:t>
    </dgm:pt>
    <dgm:pt modelId="{B82632FF-AD34-4B16-ABC8-47800F079C2C}">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Objetivo</a:t>
          </a:r>
        </a:p>
        <a:p>
          <a:pPr>
            <a:lnSpc>
              <a:spcPct val="100000"/>
            </a:lnSpc>
            <a:spcBef>
              <a:spcPct val="0"/>
            </a:spcBef>
            <a:spcAft>
              <a:spcPct val="35000"/>
            </a:spcAft>
          </a:pPr>
          <a:r>
            <a:rPr lang="es-ES" altLang="zh-CN" dirty="0"/>
            <a:t>Permitir al RTE y al grupo de Scrum Masters obtener una visión global del avance, progreso e impedimentos de lo equipos para generar acciones de apoyo o escalamiento que faciliten el flujo de trabajo de los mismos. </a:t>
          </a:r>
        </a:p>
      </dgm:t>
    </dgm:pt>
    <dgm:pt modelId="{B6ED550E-5A42-4620-BEE5-B9F2F3158FC4}" type="parTrans" cxnId="{A9563BBF-42D1-4922-8ADA-5E7E0F4DA80E}">
      <dgm:prSet/>
      <dgm:spPr/>
      <dgm:t>
        <a:bodyPr/>
        <a:lstStyle/>
        <a:p>
          <a:endParaRPr lang="zh-CN" altLang="en-US"/>
        </a:p>
      </dgm:t>
    </dgm:pt>
    <dgm:pt modelId="{8C8DE27D-0D40-47B0-B54C-5E500EF88FAA}" type="sibTrans" cxnId="{A9563BBF-42D1-4922-8ADA-5E7E0F4DA80E}">
      <dgm:prSet/>
      <dgm:spPr/>
      <dgm:t>
        <a:bodyPr/>
        <a:lstStyle/>
        <a:p>
          <a:endParaRPr lang="zh-CN" altLang="en-US"/>
        </a:p>
      </dgm:t>
    </dgm:pt>
    <dgm:pt modelId="{C9B79412-F93E-4607-B438-2065754CC30A}">
      <dgm:prSet phldrT="[Text]" phldr="0" custT="0"/>
      <dgm:spPr/>
      <dgm:t>
        <a:bodyPr vert="horz" wrap="square"/>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a:lnSpc>
              <a:spcPct val="100000"/>
            </a:lnSpc>
            <a:spcBef>
              <a:spcPct val="0"/>
            </a:spcBef>
            <a:spcAft>
              <a:spcPct val="35000"/>
            </a:spcAft>
          </a:pPr>
          <a:r>
            <a:rPr lang="es-ES" altLang="zh-CN" dirty="0"/>
            <a:t>Quien Participa?</a:t>
          </a:r>
        </a:p>
        <a:p>
          <a:pPr>
            <a:lnSpc>
              <a:spcPct val="100000"/>
            </a:lnSpc>
            <a:spcBef>
              <a:spcPct val="0"/>
            </a:spcBef>
            <a:spcAft>
              <a:spcPct val="35000"/>
            </a:spcAft>
          </a:pPr>
          <a:r>
            <a:rPr lang="es-ES" altLang="zh-CN" dirty="0"/>
            <a:t>Los Scrum master y o lideres de equipos ágiles y el RTE.</a:t>
          </a:r>
        </a:p>
      </dgm:t>
    </dgm:pt>
    <dgm:pt modelId="{C911287E-447B-4B97-8504-F5E861C16DF4}" type="parTrans" cxnId="{B362F8B3-40D6-4E88-BD65-EF25A1F02D94}">
      <dgm:prSet/>
      <dgm:spPr/>
      <dgm:t>
        <a:bodyPr/>
        <a:lstStyle/>
        <a:p>
          <a:endParaRPr lang="zh-CN" altLang="en-US"/>
        </a:p>
      </dgm:t>
    </dgm:pt>
    <dgm:pt modelId="{A421EE76-6F4C-468E-89B2-B8E55B0CFA83}" type="sibTrans" cxnId="{B362F8B3-40D6-4E88-BD65-EF25A1F02D94}">
      <dgm:prSet/>
      <dgm:spPr/>
      <dgm:t>
        <a:bodyPr/>
        <a:lstStyle/>
        <a:p>
          <a:endParaRPr lang="zh-CN" altLang="en-US"/>
        </a:p>
      </dgm:t>
    </dgm:pt>
    <dgm:pt modelId="{4A52AC56-2B7F-4F04-922B-3EE66D371CDA}" type="pres">
      <dgm:prSet presAssocID="{45C510FB-46C1-4ED6-93D1-FDC9AF9AC3A4}" presName="composite" presStyleCnt="0">
        <dgm:presLayoutVars>
          <dgm:chMax val="1"/>
          <dgm:dir/>
          <dgm:resizeHandles val="exact"/>
        </dgm:presLayoutVars>
      </dgm:prSet>
      <dgm:spPr/>
    </dgm:pt>
    <dgm:pt modelId="{864A53AF-32DA-4A7C-9949-9AA1E1DFAF48}" type="pres">
      <dgm:prSet presAssocID="{6F0E105B-CE30-410A-8AA0-538CA512E025}" presName="roof" presStyleLbl="dkBgShp" presStyleIdx="0" presStyleCnt="2"/>
      <dgm:spPr/>
    </dgm:pt>
    <dgm:pt modelId="{AAE59673-8927-4F6F-B696-89DDCB2D075E}" type="pres">
      <dgm:prSet presAssocID="{6F0E105B-CE30-410A-8AA0-538CA512E025}" presName="pillars" presStyleCnt="0"/>
      <dgm:spPr/>
    </dgm:pt>
    <dgm:pt modelId="{65D0C626-E678-4B51-98B9-40984CA4202A}" type="pres">
      <dgm:prSet presAssocID="{6F0E105B-CE30-410A-8AA0-538CA512E025}" presName="pillar1" presStyleLbl="node1" presStyleIdx="0" presStyleCnt="3">
        <dgm:presLayoutVars>
          <dgm:bulletEnabled val="1"/>
        </dgm:presLayoutVars>
      </dgm:prSet>
      <dgm:spPr/>
    </dgm:pt>
    <dgm:pt modelId="{18008A20-4C25-47E9-B65A-260C477ED446}" type="pres">
      <dgm:prSet presAssocID="{B82632FF-AD34-4B16-ABC8-47800F079C2C}" presName="pillarX" presStyleLbl="node1" presStyleIdx="1" presStyleCnt="3">
        <dgm:presLayoutVars>
          <dgm:bulletEnabled val="1"/>
        </dgm:presLayoutVars>
      </dgm:prSet>
      <dgm:spPr/>
    </dgm:pt>
    <dgm:pt modelId="{81CF33A1-7295-4740-80AE-05AA3F96CC32}" type="pres">
      <dgm:prSet presAssocID="{C9B79412-F93E-4607-B438-2065754CC30A}" presName="pillarX" presStyleLbl="node1" presStyleIdx="2" presStyleCnt="3">
        <dgm:presLayoutVars>
          <dgm:bulletEnabled val="1"/>
        </dgm:presLayoutVars>
      </dgm:prSet>
      <dgm:spPr/>
    </dgm:pt>
    <dgm:pt modelId="{831132C6-EFB2-47B4-842A-89D29CEDEEEA}" type="pres">
      <dgm:prSet presAssocID="{6F0E105B-CE30-410A-8AA0-538CA512E025}" presName="base" presStyleLbl="dkBgShp" presStyleIdx="1" presStyleCnt="2"/>
      <dgm:spPr/>
    </dgm:pt>
  </dgm:ptLst>
  <dgm:cxnLst>
    <dgm:cxn modelId="{9FDB2140-A80C-41EB-A723-9ADFBCCD5E66}" type="presOf" srcId="{6184B367-45F7-42E7-A629-79F123ED7F40}" destId="{65D0C626-E678-4B51-98B9-40984CA4202A}" srcOrd="0" destOrd="0" presId="urn:microsoft.com/office/officeart/2005/8/layout/hList3"/>
    <dgm:cxn modelId="{D47A545F-8F5E-4E7A-A1C6-B5421CB11328}" srcId="{45C510FB-46C1-4ED6-93D1-FDC9AF9AC3A4}" destId="{6F0E105B-CE30-410A-8AA0-538CA512E025}" srcOrd="0" destOrd="0" parTransId="{B908471A-FA6D-4F57-8468-2C55EEE4C472}" sibTransId="{1450E001-3CC2-4D49-B31E-E056CF1949A3}"/>
    <dgm:cxn modelId="{40F1B049-3F59-4DDE-9A2D-D51A0E289960}" type="presOf" srcId="{C9B79412-F93E-4607-B438-2065754CC30A}" destId="{81CF33A1-7295-4740-80AE-05AA3F96CC32}" srcOrd="0" destOrd="0" presId="urn:microsoft.com/office/officeart/2005/8/layout/hList3"/>
    <dgm:cxn modelId="{365FF97F-A990-4496-B041-4DAE4D0DAB26}" srcId="{6F0E105B-CE30-410A-8AA0-538CA512E025}" destId="{6184B367-45F7-42E7-A629-79F123ED7F40}" srcOrd="0" destOrd="0" parTransId="{C37A1030-2CC0-4009-B74F-69E9239C70E2}" sibTransId="{9B84F542-C722-4351-80E2-91C1A5F9AD44}"/>
    <dgm:cxn modelId="{B362F8B3-40D6-4E88-BD65-EF25A1F02D94}" srcId="{6F0E105B-CE30-410A-8AA0-538CA512E025}" destId="{C9B79412-F93E-4607-B438-2065754CC30A}" srcOrd="2" destOrd="0" parTransId="{C911287E-447B-4B97-8504-F5E861C16DF4}" sibTransId="{A421EE76-6F4C-468E-89B2-B8E55B0CFA83}"/>
    <dgm:cxn modelId="{A9563BBF-42D1-4922-8ADA-5E7E0F4DA80E}" srcId="{6F0E105B-CE30-410A-8AA0-538CA512E025}" destId="{B82632FF-AD34-4B16-ABC8-47800F079C2C}" srcOrd="1" destOrd="0" parTransId="{B6ED550E-5A42-4620-BEE5-B9F2F3158FC4}" sibTransId="{8C8DE27D-0D40-47B0-B54C-5E500EF88FAA}"/>
    <dgm:cxn modelId="{A68080D1-F0FD-44B6-A010-19DA061CFB96}" type="presOf" srcId="{B82632FF-AD34-4B16-ABC8-47800F079C2C}" destId="{18008A20-4C25-47E9-B65A-260C477ED446}" srcOrd="0" destOrd="0" presId="urn:microsoft.com/office/officeart/2005/8/layout/hList3"/>
    <dgm:cxn modelId="{F5A336D7-E172-49ED-AE78-B44826B47F54}" type="presOf" srcId="{6F0E105B-CE30-410A-8AA0-538CA512E025}" destId="{864A53AF-32DA-4A7C-9949-9AA1E1DFAF48}" srcOrd="0" destOrd="0" presId="urn:microsoft.com/office/officeart/2005/8/layout/hList3"/>
    <dgm:cxn modelId="{F06946EC-F8C2-467E-81EC-8BF07A33CF54}" type="presOf" srcId="{45C510FB-46C1-4ED6-93D1-FDC9AF9AC3A4}" destId="{4A52AC56-2B7F-4F04-922B-3EE66D371CDA}" srcOrd="0" destOrd="0" presId="urn:microsoft.com/office/officeart/2005/8/layout/hList3"/>
    <dgm:cxn modelId="{A4E9FD87-ACAD-4F54-83FC-53723FE4D17A}" type="presParOf" srcId="{4A52AC56-2B7F-4F04-922B-3EE66D371CDA}" destId="{864A53AF-32DA-4A7C-9949-9AA1E1DFAF48}" srcOrd="0" destOrd="0" presId="urn:microsoft.com/office/officeart/2005/8/layout/hList3"/>
    <dgm:cxn modelId="{2E483B65-72E2-43C9-8029-41E707EE61C5}" type="presParOf" srcId="{4A52AC56-2B7F-4F04-922B-3EE66D371CDA}" destId="{AAE59673-8927-4F6F-B696-89DDCB2D075E}" srcOrd="1" destOrd="0" presId="urn:microsoft.com/office/officeart/2005/8/layout/hList3"/>
    <dgm:cxn modelId="{EF1280B7-E1E7-4614-AC5C-70956A8027A6}" type="presParOf" srcId="{AAE59673-8927-4F6F-B696-89DDCB2D075E}" destId="{65D0C626-E678-4B51-98B9-40984CA4202A}" srcOrd="0" destOrd="0" presId="urn:microsoft.com/office/officeart/2005/8/layout/hList3"/>
    <dgm:cxn modelId="{1DE1FFDA-8426-4FA1-8457-BAB1A233643B}" type="presParOf" srcId="{AAE59673-8927-4F6F-B696-89DDCB2D075E}" destId="{18008A20-4C25-47E9-B65A-260C477ED446}" srcOrd="1" destOrd="0" presId="urn:microsoft.com/office/officeart/2005/8/layout/hList3"/>
    <dgm:cxn modelId="{63B5E25F-3127-4444-9423-BBD7811B86F4}" type="presParOf" srcId="{AAE59673-8927-4F6F-B696-89DDCB2D075E}" destId="{81CF33A1-7295-4740-80AE-05AA3F96CC32}" srcOrd="2" destOrd="0" presId="urn:microsoft.com/office/officeart/2005/8/layout/hList3"/>
    <dgm:cxn modelId="{AFDA5DBD-02A8-464F-BC35-C00BD32DC0F7}" type="presParOf" srcId="{4A52AC56-2B7F-4F04-922B-3EE66D371CDA}" destId="{831132C6-EFB2-47B4-842A-89D29CEDEEEA}" srcOrd="2" destOrd="0" presId="urn:microsoft.com/office/officeart/2005/8/layout/h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2" loCatId="relationship" qsTypeId="urn:microsoft.com/office/officeart/2005/8/quickstyle/simple1#8" qsCatId="simple" csTypeId="urn:microsoft.com/office/officeart/2005/8/colors/colorful2#2" csCatId="accent1" phldr="0"/>
      <dgm:spPr/>
      <dgm:t>
        <a:bodyPr/>
        <a:lstStyle/>
        <a:p>
          <a:endParaRPr lang="zh-CN" altLang="en-US"/>
        </a:p>
      </dgm:t>
    </dgm:pt>
    <dgm:pt modelId="{1D7F6E08-72A6-46CC-8870-C881D1493500}">
      <dgm:prSet phldrT="[Text]" phldr="0" custT="0"/>
      <dgm:spPr/>
      <dgm:t>
        <a:bodyPr vert="horz" wrap="square"/>
        <a:lstStyle>
          <a:lvl1pPr algn="ctr">
            <a:defRPr sz="4500"/>
          </a:lvl1pPr>
          <a:lvl2pPr marL="285750" indent="-285750" algn="ctr">
            <a:defRPr sz="3500"/>
          </a:lvl2pPr>
          <a:lvl3pPr marL="571500" indent="-285750" algn="ctr">
            <a:defRPr sz="3500"/>
          </a:lvl3pPr>
          <a:lvl4pPr marL="857250" indent="-285750" algn="ctr">
            <a:defRPr sz="3500"/>
          </a:lvl4pPr>
          <a:lvl5pPr marL="1143000" indent="-285750" algn="ctr">
            <a:defRPr sz="3500"/>
          </a:lvl5pPr>
          <a:lvl6pPr marL="1428750" indent="-285750" algn="ctr">
            <a:defRPr sz="3500"/>
          </a:lvl6pPr>
          <a:lvl7pPr marL="1714500" indent="-285750" algn="ctr">
            <a:defRPr sz="3500"/>
          </a:lvl7pPr>
          <a:lvl8pPr marL="2000250" indent="-285750" algn="ctr">
            <a:defRPr sz="3500"/>
          </a:lvl8pPr>
          <a:lvl9pPr marL="2286000" indent="-285750" algn="ctr">
            <a:defRPr sz="3500"/>
          </a:lvl9pPr>
        </a:lstStyle>
        <a:p>
          <a:pPr>
            <a:lnSpc>
              <a:spcPct val="100000"/>
            </a:lnSpc>
            <a:spcBef>
              <a:spcPct val="0"/>
            </a:spcBef>
            <a:spcAft>
              <a:spcPct val="35000"/>
            </a:spcAft>
          </a:pPr>
          <a:r>
            <a:rPr lang="es-ES" altLang="zh-CN"/>
            <a:t>PO SYNC</a:t>
          </a:r>
          <a:endParaRPr lang="zh-CN" altLang="en-US"/>
        </a:p>
      </dgm:t>
    </dgm:pt>
    <dgm:pt modelId="{59A2FE02-4165-4339-BF9A-AEAE1424E52B}" type="parTrans" cxnId="{3A3B1A89-26A6-42FE-A7F2-C28DCA778108}">
      <dgm:prSet/>
      <dgm:spPr/>
      <dgm:t>
        <a:bodyPr/>
        <a:lstStyle/>
        <a:p>
          <a:endParaRPr lang="zh-CN" altLang="en-US"/>
        </a:p>
      </dgm:t>
    </dgm:pt>
    <dgm:pt modelId="{E44612D1-CAFE-4D30-B4AA-78C3474158AA}" type="sibTrans" cxnId="{3A3B1A89-26A6-42FE-A7F2-C28DCA778108}">
      <dgm:prSet/>
      <dgm:spPr/>
      <dgm:t>
        <a:bodyPr/>
        <a:lstStyle/>
        <a:p>
          <a:endParaRPr lang="zh-CN" altLang="en-US"/>
        </a:p>
      </dgm:t>
    </dgm:pt>
    <dgm:pt modelId="{D15727BE-4BB4-41E2-BFCD-1CE00CE9A014}">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Qué es?</a:t>
          </a:r>
        </a:p>
        <a:p>
          <a:pPr>
            <a:lnSpc>
              <a:spcPct val="100000"/>
            </a:lnSpc>
            <a:spcBef>
              <a:spcPct val="0"/>
            </a:spcBef>
            <a:spcAft>
              <a:spcPct val="35000"/>
            </a:spcAft>
          </a:pPr>
          <a:r>
            <a:rPr lang="es-ES" altLang="zh-CN"/>
            <a:t>Es una reunión de sincronización de los PO,  en la cual se revisa a nivel de  negocio el avance de los proyectos de cada equipo ágil.    </a:t>
          </a:r>
          <a:endParaRPr lang="zh-CN" altLang="en-US"/>
        </a:p>
      </dgm:t>
    </dgm:pt>
    <dgm:pt modelId="{1F3BA15B-B772-426D-8549-F05D47B0B0FC}" type="parTrans" cxnId="{EB3C4471-CE23-45AB-A6BE-DE09A35B7882}">
      <dgm:prSet/>
      <dgm:spPr/>
      <dgm:t>
        <a:bodyPr/>
        <a:lstStyle/>
        <a:p>
          <a:endParaRPr lang="zh-CN" altLang="en-US"/>
        </a:p>
      </dgm:t>
    </dgm:pt>
    <dgm:pt modelId="{021F6AB3-21C2-4079-A40A-CA1B5C51BD93}" type="sibTrans" cxnId="{EB3C4471-CE23-45AB-A6BE-DE09A35B7882}">
      <dgm:prSet/>
      <dgm:spPr/>
      <dgm:t>
        <a:bodyPr/>
        <a:lstStyle/>
        <a:p>
          <a:endParaRPr lang="zh-CN" altLang="en-US"/>
        </a:p>
      </dgm:t>
    </dgm:pt>
    <dgm:pt modelId="{24DAAE02-02E7-4412-8074-A0C4CAA380D7}">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Objetivo</a:t>
          </a:r>
        </a:p>
        <a:p>
          <a:pPr>
            <a:lnSpc>
              <a:spcPct val="100000"/>
            </a:lnSpc>
            <a:spcBef>
              <a:spcPct val="0"/>
            </a:spcBef>
            <a:spcAft>
              <a:spcPct val="35000"/>
            </a:spcAft>
          </a:pPr>
          <a:r>
            <a:rPr lang="es-ES" altLang="zh-CN"/>
            <a:t>Validar el progreso de los equipos Y/o tren ágil, con respecto al cumplimiento de los objetivos trazados para el PI .</a:t>
          </a:r>
        </a:p>
      </dgm:t>
    </dgm:pt>
    <dgm:pt modelId="{A85E77B5-A1A5-43C8-9868-413E99F101A0}" type="parTrans" cxnId="{0BADB9AC-34D3-4FF4-AE51-34CF1BF65ECD}">
      <dgm:prSet/>
      <dgm:spPr/>
      <dgm:t>
        <a:bodyPr/>
        <a:lstStyle/>
        <a:p>
          <a:endParaRPr lang="zh-CN" altLang="en-US"/>
        </a:p>
      </dgm:t>
    </dgm:pt>
    <dgm:pt modelId="{E253A3F8-AA58-4BB8-A0BD-0BB7ECC546C3}" type="sibTrans" cxnId="{0BADB9AC-34D3-4FF4-AE51-34CF1BF65ECD}">
      <dgm:prSet/>
      <dgm:spPr/>
      <dgm:t>
        <a:bodyPr/>
        <a:lstStyle/>
        <a:p>
          <a:endParaRPr lang="zh-CN" altLang="en-US"/>
        </a:p>
      </dgm:t>
    </dgm:pt>
    <dgm:pt modelId="{A5880797-7454-4E44-8518-F4D8354F0963}">
      <dgm:prSet phldrT="[Text]" phldr="0" custT="0"/>
      <dgm:spPr/>
      <dgm:t>
        <a:bodyPr vert="horz" wrap="square"/>
        <a:lstStyle>
          <a:lvl1pPr algn="ctr">
            <a:defRPr sz="1200"/>
          </a:lvl1pPr>
          <a:lvl2pPr marL="57150" indent="-57150" algn="ctr">
            <a:defRPr sz="900"/>
          </a:lvl2pPr>
          <a:lvl3pPr marL="114300" indent="-57150" algn="ctr">
            <a:defRPr sz="900"/>
          </a:lvl3pPr>
          <a:lvl4pPr marL="171450" indent="-57150" algn="ctr">
            <a:defRPr sz="900"/>
          </a:lvl4pPr>
          <a:lvl5pPr marL="228600" indent="-57150" algn="ctr">
            <a:defRPr sz="900"/>
          </a:lvl5pPr>
          <a:lvl6pPr marL="285750" indent="-57150" algn="ctr">
            <a:defRPr sz="900"/>
          </a:lvl6pPr>
          <a:lvl7pPr marL="342900" indent="-57150" algn="ctr">
            <a:defRPr sz="900"/>
          </a:lvl7pPr>
          <a:lvl8pPr marL="400050" indent="-57150" algn="ctr">
            <a:defRPr sz="900"/>
          </a:lvl8pPr>
          <a:lvl9pPr marL="457200" indent="-57150" algn="ctr">
            <a:defRPr sz="900"/>
          </a:lvl9pPr>
        </a:lstStyle>
        <a:p>
          <a:pPr>
            <a:lnSpc>
              <a:spcPct val="100000"/>
            </a:lnSpc>
            <a:spcBef>
              <a:spcPct val="0"/>
            </a:spcBef>
            <a:spcAft>
              <a:spcPct val="35000"/>
            </a:spcAft>
          </a:pPr>
          <a:r>
            <a:rPr lang="es-ES" altLang="zh-CN"/>
            <a:t>Quién participa?</a:t>
          </a:r>
          <a:endParaRPr lang="zh-CN" altLang="en-US"/>
        </a:p>
        <a:p>
          <a:pPr>
            <a:lnSpc>
              <a:spcPct val="100000"/>
            </a:lnSpc>
            <a:spcBef>
              <a:spcPct val="0"/>
            </a:spcBef>
            <a:spcAft>
              <a:spcPct val="35000"/>
            </a:spcAft>
          </a:pPr>
          <a:r>
            <a:rPr lang="es-ES" altLang="zh-CN"/>
            <a:t>Los Prodcut Owners,  gerentes de producto,  Product Manager. </a:t>
          </a:r>
        </a:p>
      </dgm:t>
    </dgm:pt>
    <dgm:pt modelId="{96CD46E7-D239-40C7-B5C4-376FEEE43C15}" type="parTrans" cxnId="{B73371FC-A1AB-46F6-A437-C23E0C6AF9EC}">
      <dgm:prSet/>
      <dgm:spPr/>
      <dgm:t>
        <a:bodyPr/>
        <a:lstStyle/>
        <a:p>
          <a:endParaRPr lang="zh-CN" altLang="en-US"/>
        </a:p>
      </dgm:t>
    </dgm:pt>
    <dgm:pt modelId="{0076998F-56E1-4A10-A709-E2811BD7C4FB}" type="sibTrans" cxnId="{B73371FC-A1AB-46F6-A437-C23E0C6AF9EC}">
      <dgm:prSet/>
      <dgm:spPr/>
      <dgm:t>
        <a:bodyPr/>
        <a:lstStyle/>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3"/>
      <dgm:spPr/>
    </dgm:pt>
    <dgm:pt modelId="{B1756079-1332-4090-9A47-D2C0EDB7FB22}" type="pres">
      <dgm:prSet presAssocID="{D15727BE-4BB4-41E2-BFCD-1CE00CE9A014}" presName="node" presStyleLbl="node1" presStyleIdx="0" presStyleCnt="3">
        <dgm:presLayoutVars>
          <dgm:bulletEnabled val="1"/>
        </dgm:presLayoutVars>
      </dgm:prSet>
      <dgm:spPr/>
    </dgm:pt>
    <dgm:pt modelId="{8A478794-BDE0-4AD6-9479-89CDBFC37EB7}" type="pres">
      <dgm:prSet presAssocID="{A85E77B5-A1A5-43C8-9868-413E99F101A0}" presName="parTrans" presStyleLbl="bgSibTrans2D1" presStyleIdx="1" presStyleCnt="3"/>
      <dgm:spPr/>
    </dgm:pt>
    <dgm:pt modelId="{3868CDED-247C-4EE9-95A2-ED400A267946}" type="pres">
      <dgm:prSet presAssocID="{24DAAE02-02E7-4412-8074-A0C4CAA380D7}" presName="node" presStyleLbl="node1" presStyleIdx="1" presStyleCnt="3">
        <dgm:presLayoutVars>
          <dgm:bulletEnabled val="1"/>
        </dgm:presLayoutVars>
      </dgm:prSet>
      <dgm:spPr/>
    </dgm:pt>
    <dgm:pt modelId="{D0718308-59AC-43E6-A882-4828EE4494C2}" type="pres">
      <dgm:prSet presAssocID="{96CD46E7-D239-40C7-B5C4-376FEEE43C15}" presName="parTrans" presStyleLbl="bgSibTrans2D1" presStyleIdx="2" presStyleCnt="3"/>
      <dgm:spPr/>
    </dgm:pt>
    <dgm:pt modelId="{5E0D0BC9-3E91-4623-8C1A-C4A70EB3594B}" type="pres">
      <dgm:prSet presAssocID="{A5880797-7454-4E44-8518-F4D8354F0963}" presName="node" presStyleLbl="node1" presStyleIdx="2" presStyleCnt="3">
        <dgm:presLayoutVars>
          <dgm:bulletEnabled val="1"/>
        </dgm:presLayoutVars>
      </dgm:prSet>
      <dgm:spPr/>
    </dgm:pt>
  </dgm:ptLst>
  <dgm:cxnLst>
    <dgm:cxn modelId="{3D4E6C2C-8E36-4E70-9336-789760063960}" type="presOf" srcId="{A85E77B5-A1A5-43C8-9868-413E99F101A0}" destId="{8A478794-BDE0-4AD6-9479-89CDBFC37EB7}" srcOrd="0" destOrd="0" presId="urn:microsoft.com/office/officeart/2005/8/layout/radial4#2"/>
    <dgm:cxn modelId="{AA59CD63-AD75-4C11-926A-FF1852D0223B}" type="presOf" srcId="{1F3BA15B-B772-426D-8549-F05D47B0B0FC}" destId="{B849A6F3-9933-4C36-AF65-6098308CBC3C}" srcOrd="0" destOrd="0" presId="urn:microsoft.com/office/officeart/2005/8/layout/radial4#2"/>
    <dgm:cxn modelId="{1493044D-26E7-4505-BBBD-75C081AE4673}" type="presOf" srcId="{96CD46E7-D239-40C7-B5C4-376FEEE43C15}" destId="{D0718308-59AC-43E6-A882-4828EE4494C2}" srcOrd="0" destOrd="0" presId="urn:microsoft.com/office/officeart/2005/8/layout/radial4#2"/>
    <dgm:cxn modelId="{EB3C4471-CE23-45AB-A6BE-DE09A35B7882}" srcId="{1D7F6E08-72A6-46CC-8870-C881D1493500}" destId="{D15727BE-4BB4-41E2-BFCD-1CE00CE9A014}" srcOrd="0" destOrd="0" parTransId="{1F3BA15B-B772-426D-8549-F05D47B0B0FC}" sibTransId="{021F6AB3-21C2-4079-A40A-CA1B5C51BD93}"/>
    <dgm:cxn modelId="{77F75D74-6A60-46E6-9A96-CF65F39E92F7}" type="presOf" srcId="{6068C167-2C01-4B0B-81C4-726248B418D0}" destId="{CF42B0CB-CDDD-42A1-B3A1-FBB34F262C63}" srcOrd="0" destOrd="0" presId="urn:microsoft.com/office/officeart/2005/8/layout/radial4#2"/>
    <dgm:cxn modelId="{859ADE57-DEAB-416B-A5F9-9459D53EC39C}" type="presOf" srcId="{24DAAE02-02E7-4412-8074-A0C4CAA380D7}" destId="{3868CDED-247C-4EE9-95A2-ED400A267946}" srcOrd="0" destOrd="0" presId="urn:microsoft.com/office/officeart/2005/8/layout/radial4#2"/>
    <dgm:cxn modelId="{3A3B1A89-26A6-42FE-A7F2-C28DCA778108}" srcId="{6068C167-2C01-4B0B-81C4-726248B418D0}" destId="{1D7F6E08-72A6-46CC-8870-C881D1493500}" srcOrd="0" destOrd="0" parTransId="{59A2FE02-4165-4339-BF9A-AEAE1424E52B}" sibTransId="{E44612D1-CAFE-4D30-B4AA-78C3474158AA}"/>
    <dgm:cxn modelId="{0BADB9AC-34D3-4FF4-AE51-34CF1BF65ECD}" srcId="{1D7F6E08-72A6-46CC-8870-C881D1493500}" destId="{24DAAE02-02E7-4412-8074-A0C4CAA380D7}" srcOrd="1" destOrd="0" parTransId="{A85E77B5-A1A5-43C8-9868-413E99F101A0}" sibTransId="{E253A3F8-AA58-4BB8-A0BD-0BB7ECC546C3}"/>
    <dgm:cxn modelId="{C5B2BEAD-1FC5-4A55-939A-9CA90BFF7EB6}" type="presOf" srcId="{D15727BE-4BB4-41E2-BFCD-1CE00CE9A014}" destId="{B1756079-1332-4090-9A47-D2C0EDB7FB22}" srcOrd="0" destOrd="0" presId="urn:microsoft.com/office/officeart/2005/8/layout/radial4#2"/>
    <dgm:cxn modelId="{D2A31DAF-CDAB-43DF-8A65-25EB959FDD5D}" type="presOf" srcId="{A5880797-7454-4E44-8518-F4D8354F0963}" destId="{5E0D0BC9-3E91-4623-8C1A-C4A70EB3594B}" srcOrd="0" destOrd="0" presId="urn:microsoft.com/office/officeart/2005/8/layout/radial4#2"/>
    <dgm:cxn modelId="{DC6576E9-0D7A-4AA0-A6BD-8D3BE628520A}" type="presOf" srcId="{1D7F6E08-72A6-46CC-8870-C881D1493500}" destId="{B52502C2-594A-4A13-A5FF-5CD5841BD847}" srcOrd="0" destOrd="0" presId="urn:microsoft.com/office/officeart/2005/8/layout/radial4#2"/>
    <dgm:cxn modelId="{B73371FC-A1AB-46F6-A437-C23E0C6AF9EC}" srcId="{1D7F6E08-72A6-46CC-8870-C881D1493500}" destId="{A5880797-7454-4E44-8518-F4D8354F0963}" srcOrd="2" destOrd="0" parTransId="{96CD46E7-D239-40C7-B5C4-376FEEE43C15}" sibTransId="{0076998F-56E1-4A10-A709-E2811BD7C4FB}"/>
    <dgm:cxn modelId="{E1103163-0F8D-4B18-A6DC-39ABD1A40963}" type="presParOf" srcId="{CF42B0CB-CDDD-42A1-B3A1-FBB34F262C63}" destId="{B52502C2-594A-4A13-A5FF-5CD5841BD847}" srcOrd="0" destOrd="0" presId="urn:microsoft.com/office/officeart/2005/8/layout/radial4#2"/>
    <dgm:cxn modelId="{578B1419-20F4-4B24-A590-8468FFCB4B1C}" type="presParOf" srcId="{CF42B0CB-CDDD-42A1-B3A1-FBB34F262C63}" destId="{B849A6F3-9933-4C36-AF65-6098308CBC3C}" srcOrd="1" destOrd="0" presId="urn:microsoft.com/office/officeart/2005/8/layout/radial4#2"/>
    <dgm:cxn modelId="{E468C581-DC00-4E03-9B97-96B08DB66D31}" type="presParOf" srcId="{CF42B0CB-CDDD-42A1-B3A1-FBB34F262C63}" destId="{B1756079-1332-4090-9A47-D2C0EDB7FB22}" srcOrd="2" destOrd="0" presId="urn:microsoft.com/office/officeart/2005/8/layout/radial4#2"/>
    <dgm:cxn modelId="{643D8C35-5D1A-4983-957F-08B16A2C12D7}" type="presParOf" srcId="{CF42B0CB-CDDD-42A1-B3A1-FBB34F262C63}" destId="{8A478794-BDE0-4AD6-9479-89CDBFC37EB7}" srcOrd="3" destOrd="0" presId="urn:microsoft.com/office/officeart/2005/8/layout/radial4#2"/>
    <dgm:cxn modelId="{4C26F63E-BFD6-49DB-86D9-DF848A582F67}" type="presParOf" srcId="{CF42B0CB-CDDD-42A1-B3A1-FBB34F262C63}" destId="{3868CDED-247C-4EE9-95A2-ED400A267946}" srcOrd="4" destOrd="0" presId="urn:microsoft.com/office/officeart/2005/8/layout/radial4#2"/>
    <dgm:cxn modelId="{6A7DDBCC-D413-4B5E-A3FC-0C1730DF34F5}" type="presParOf" srcId="{CF42B0CB-CDDD-42A1-B3A1-FBB34F262C63}" destId="{D0718308-59AC-43E6-A882-4828EE4494C2}" srcOrd="5" destOrd="0" presId="urn:microsoft.com/office/officeart/2005/8/layout/radial4#2"/>
    <dgm:cxn modelId="{7CDE9F1A-527C-4733-8ECA-D5DB7B92D95B}" type="presParOf" srcId="{CF42B0CB-CDDD-42A1-B3A1-FBB34F262C63}" destId="{5E0D0BC9-3E91-4623-8C1A-C4A70EB3594B}" srcOrd="6" destOrd="0" presId="urn:microsoft.com/office/officeart/2005/8/layout/radial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3441108" y="2496733"/>
          <a:ext cx="2094778" cy="2094778"/>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100000"/>
            </a:lnSpc>
            <a:spcBef>
              <a:spcPct val="0"/>
            </a:spcBef>
            <a:spcAft>
              <a:spcPct val="35000"/>
            </a:spcAft>
            <a:buNone/>
          </a:pPr>
          <a:r>
            <a:rPr lang="es-ES" altLang="zh-CN" sz="3100" kern="1200" dirty="0">
              <a:solidFill>
                <a:schemeClr val="tx1"/>
              </a:solidFill>
            </a:rPr>
            <a:t>Iteración</a:t>
          </a:r>
        </a:p>
      </dsp:txBody>
      <dsp:txXfrm>
        <a:off x="3747881" y="2803506"/>
        <a:ext cx="1481232" cy="1481232"/>
      </dsp:txXfrm>
    </dsp:sp>
    <dsp:sp modelId="{B849A6F3-9933-4C36-AF65-6098308CBC3C}">
      <dsp:nvSpPr>
        <dsp:cNvPr id="0" name=""/>
        <dsp:cNvSpPr/>
      </dsp:nvSpPr>
      <dsp:spPr>
        <a:xfrm rot="12900000">
          <a:off x="2093358" y="2130723"/>
          <a:ext cx="1605814" cy="597011"/>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1243542" y="1172685"/>
          <a:ext cx="1990039" cy="15920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solidFill>
                <a:schemeClr val="tx1"/>
              </a:solidFill>
            </a:rPr>
            <a:t>Qué es? </a:t>
          </a:r>
        </a:p>
        <a:p>
          <a:pPr marL="0" lvl="0" indent="0" algn="ctr" defTabSz="577850">
            <a:lnSpc>
              <a:spcPct val="100000"/>
            </a:lnSpc>
            <a:spcBef>
              <a:spcPct val="0"/>
            </a:spcBef>
            <a:spcAft>
              <a:spcPct val="35000"/>
            </a:spcAft>
            <a:buNone/>
          </a:pPr>
          <a:r>
            <a:rPr lang="es-ES" altLang="zh-CN" sz="1300" kern="1200" dirty="0">
              <a:solidFill>
                <a:schemeClr val="tx1"/>
              </a:solidFill>
              <a:sym typeface="+mn-ea"/>
            </a:rPr>
            <a:t>Es un periodo de tiempo de longitud fija, en el cual se implementa un incremento del producto. </a:t>
          </a:r>
        </a:p>
        <a:p>
          <a:pPr marL="0" lvl="0" indent="0" algn="ctr" defTabSz="577850">
            <a:lnSpc>
              <a:spcPct val="100000"/>
            </a:lnSpc>
            <a:spcBef>
              <a:spcPct val="0"/>
            </a:spcBef>
            <a:spcAft>
              <a:spcPct val="35000"/>
            </a:spcAft>
            <a:buNone/>
          </a:pPr>
          <a:endParaRPr lang="es-ES" altLang="zh-CN" sz="1300" kern="1200" dirty="0"/>
        </a:p>
      </dsp:txBody>
      <dsp:txXfrm>
        <a:off x="1290171" y="1219314"/>
        <a:ext cx="1896781" cy="1498773"/>
      </dsp:txXfrm>
    </dsp:sp>
    <dsp:sp modelId="{8A478794-BDE0-4AD6-9479-89CDBFC37EB7}">
      <dsp:nvSpPr>
        <dsp:cNvPr id="0" name=""/>
        <dsp:cNvSpPr/>
      </dsp:nvSpPr>
      <dsp:spPr>
        <a:xfrm rot="16200000">
          <a:off x="3685590" y="1301860"/>
          <a:ext cx="1605814" cy="597011"/>
        </a:xfrm>
        <a:prstGeom prst="leftArrow">
          <a:avLst>
            <a:gd name="adj1" fmla="val 60000"/>
            <a:gd name="adj2" fmla="val 50000"/>
          </a:avLst>
        </a:prstGeom>
        <a:solidFill>
          <a:schemeClr val="accent4">
            <a:hueOff val="4900445"/>
            <a:satOff val="-20388"/>
            <a:lumOff val="480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3493477" y="1443"/>
          <a:ext cx="1990039" cy="1592031"/>
        </a:xfrm>
        <a:prstGeom prst="roundRect">
          <a:avLst>
            <a:gd name="adj" fmla="val 1000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a:solidFill>
                <a:schemeClr val="tx1"/>
              </a:solidFill>
            </a:rPr>
            <a:t>Objetivo</a:t>
          </a:r>
        </a:p>
        <a:p>
          <a:pPr marL="0" lvl="0" indent="0" algn="ctr" defTabSz="577850">
            <a:lnSpc>
              <a:spcPct val="100000"/>
            </a:lnSpc>
            <a:spcBef>
              <a:spcPct val="0"/>
            </a:spcBef>
            <a:spcAft>
              <a:spcPct val="35000"/>
            </a:spcAft>
            <a:buNone/>
          </a:pPr>
          <a:r>
            <a:rPr lang="es-ES" altLang="zh-CN" sz="1300" kern="1200">
              <a:solidFill>
                <a:schemeClr val="tx1"/>
              </a:solidFill>
            </a:rPr>
            <a:t>Generar valor al negocio, mediante la creacion de un incremento de producto.</a:t>
          </a:r>
        </a:p>
        <a:p>
          <a:pPr marL="0" lvl="0" indent="0" algn="ctr" defTabSz="577850">
            <a:lnSpc>
              <a:spcPct val="100000"/>
            </a:lnSpc>
            <a:spcBef>
              <a:spcPct val="0"/>
            </a:spcBef>
            <a:spcAft>
              <a:spcPct val="35000"/>
            </a:spcAft>
            <a:buNone/>
          </a:pPr>
          <a:endParaRPr lang="zh-CN" altLang="en-US" sz="1300" kern="1200"/>
        </a:p>
      </dsp:txBody>
      <dsp:txXfrm>
        <a:off x="3540106" y="48072"/>
        <a:ext cx="1896781" cy="1498773"/>
      </dsp:txXfrm>
    </dsp:sp>
    <dsp:sp modelId="{D0718308-59AC-43E6-A882-4828EE4494C2}">
      <dsp:nvSpPr>
        <dsp:cNvPr id="0" name=""/>
        <dsp:cNvSpPr/>
      </dsp:nvSpPr>
      <dsp:spPr>
        <a:xfrm rot="19500000">
          <a:off x="5277822" y="2130723"/>
          <a:ext cx="1605814" cy="597011"/>
        </a:xfrm>
        <a:prstGeom prst="leftArrow">
          <a:avLst>
            <a:gd name="adj1" fmla="val 60000"/>
            <a:gd name="adj2" fmla="val 50000"/>
          </a:avLst>
        </a:prstGeom>
        <a:solidFill>
          <a:schemeClr val="accent4">
            <a:hueOff val="9800891"/>
            <a:satOff val="-40777"/>
            <a:lumOff val="960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5743412" y="1172685"/>
          <a:ext cx="1990039" cy="1592031"/>
        </a:xfrm>
        <a:prstGeom prst="roundRect">
          <a:avLst>
            <a:gd name="adj" fmla="val 1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solidFill>
                <a:schemeClr val="tx1"/>
              </a:solidFill>
            </a:rPr>
            <a:t>Quienes Participan?</a:t>
          </a:r>
        </a:p>
        <a:p>
          <a:pPr marL="0" lvl="0" indent="0" algn="ctr" defTabSz="577850">
            <a:lnSpc>
              <a:spcPct val="100000"/>
            </a:lnSpc>
            <a:spcBef>
              <a:spcPct val="0"/>
            </a:spcBef>
            <a:spcAft>
              <a:spcPct val="35000"/>
            </a:spcAft>
            <a:buNone/>
          </a:pPr>
          <a:r>
            <a:rPr lang="es-ES" altLang="zh-CN" sz="1300" kern="1200" dirty="0">
              <a:solidFill>
                <a:schemeClr val="tx1"/>
              </a:solidFill>
            </a:rPr>
            <a:t>Equipo Ágil</a:t>
          </a:r>
        </a:p>
      </dsp:txBody>
      <dsp:txXfrm>
        <a:off x="5790041" y="1219314"/>
        <a:ext cx="1896781" cy="1498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324" y="678086"/>
          <a:ext cx="1890308" cy="283546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Entradas:</a:t>
          </a:r>
          <a:endParaRPr lang="zh-CN" altLang="en-US" sz="1500" kern="1200" dirty="0"/>
        </a:p>
        <a:p>
          <a:pPr marL="0" lvl="0" indent="0" algn="ctr" defTabSz="666750">
            <a:lnSpc>
              <a:spcPct val="100000"/>
            </a:lnSpc>
            <a:spcBef>
              <a:spcPct val="0"/>
            </a:spcBef>
            <a:spcAft>
              <a:spcPct val="35000"/>
            </a:spcAft>
            <a:buNone/>
          </a:pPr>
          <a:r>
            <a:rPr lang="es-ES" altLang="zh-CN" sz="1500" kern="1200" dirty="0"/>
            <a:t>HU detalladas con criterios de aceptación claros.</a:t>
          </a:r>
        </a:p>
        <a:p>
          <a:pPr marL="0" lvl="0" indent="0" algn="ctr" defTabSz="666750">
            <a:lnSpc>
              <a:spcPct val="100000"/>
            </a:lnSpc>
            <a:spcBef>
              <a:spcPct val="0"/>
            </a:spcBef>
            <a:spcAft>
              <a:spcPct val="35000"/>
            </a:spcAft>
            <a:buNone/>
          </a:pPr>
          <a:r>
            <a:rPr lang="es-ES" altLang="zh-CN" sz="1500" kern="1200" dirty="0"/>
            <a:t>Herramientas necesarias para la ejecución de las HU.</a:t>
          </a:r>
        </a:p>
        <a:p>
          <a:pPr marL="0" lvl="0" indent="0" algn="ctr" defTabSz="666750">
            <a:lnSpc>
              <a:spcPct val="100000"/>
            </a:lnSpc>
            <a:spcBef>
              <a:spcPct val="0"/>
            </a:spcBef>
            <a:spcAft>
              <a:spcPct val="35000"/>
            </a:spcAft>
            <a:buNone/>
          </a:pPr>
          <a:r>
            <a:rPr lang="es-ES" altLang="zh-CN" sz="1500" kern="1200" dirty="0"/>
            <a:t>Las </a:t>
          </a:r>
          <a:r>
            <a:rPr lang="es-ES" altLang="zh-CN" sz="1500" kern="1200" dirty="0">
              <a:solidFill>
                <a:schemeClr val="bg1"/>
              </a:solidFill>
            </a:rPr>
            <a:t>HU </a:t>
          </a:r>
          <a:r>
            <a:rPr lang="es-ES" altLang="zh-CN" sz="1500" kern="1200" dirty="0"/>
            <a:t>deben cumplir con el </a:t>
          </a:r>
          <a:r>
            <a:rPr lang="es-ES" altLang="zh-CN" sz="1500" kern="1200" dirty="0">
              <a:solidFill>
                <a:schemeClr val="bg1"/>
              </a:solidFill>
            </a:rPr>
            <a:t>DOR </a:t>
          </a:r>
          <a:r>
            <a:rPr lang="es-ES" altLang="zh-CN" sz="1500" kern="1200" dirty="0"/>
            <a:t>establecido.</a:t>
          </a:r>
          <a:endParaRPr sz="1500" kern="1200"/>
        </a:p>
      </dsp:txBody>
      <dsp:txXfrm>
        <a:off x="61689" y="733451"/>
        <a:ext cx="1779578" cy="2724732"/>
      </dsp:txXfrm>
    </dsp:sp>
    <dsp:sp modelId="{8A5CF0CE-3323-464D-9C63-05C1BDB053F5}">
      <dsp:nvSpPr>
        <dsp:cNvPr id="0" name=""/>
        <dsp:cNvSpPr/>
      </dsp:nvSpPr>
      <dsp:spPr>
        <a:xfrm>
          <a:off x="2085663" y="1861419"/>
          <a:ext cx="400745" cy="4687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085663" y="1955178"/>
        <a:ext cx="280522" cy="281278"/>
      </dsp:txXfrm>
    </dsp:sp>
    <dsp:sp modelId="{552FB8E7-A5FB-4CC3-94C3-CE0BDF19F9F1}">
      <dsp:nvSpPr>
        <dsp:cNvPr id="0" name=""/>
        <dsp:cNvSpPr/>
      </dsp:nvSpPr>
      <dsp:spPr>
        <a:xfrm>
          <a:off x="2652755" y="678086"/>
          <a:ext cx="1890308" cy="2835462"/>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Iteración</a:t>
          </a:r>
          <a:endParaRPr lang="zh-CN" altLang="en-US" sz="1500" kern="1200" dirty="0"/>
        </a:p>
      </dsp:txBody>
      <dsp:txXfrm>
        <a:off x="2708120" y="733451"/>
        <a:ext cx="1779578" cy="2724732"/>
      </dsp:txXfrm>
    </dsp:sp>
    <dsp:sp modelId="{353C3794-50AA-4D44-83C9-CE28317C3317}">
      <dsp:nvSpPr>
        <dsp:cNvPr id="0" name=""/>
        <dsp:cNvSpPr/>
      </dsp:nvSpPr>
      <dsp:spPr>
        <a:xfrm>
          <a:off x="4732094" y="1861419"/>
          <a:ext cx="400745" cy="468796"/>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732094" y="1955178"/>
        <a:ext cx="280522" cy="281278"/>
      </dsp:txXfrm>
    </dsp:sp>
    <dsp:sp modelId="{A1E15D63-E1FF-4A28-A04F-A2B65927BC31}">
      <dsp:nvSpPr>
        <dsp:cNvPr id="0" name=""/>
        <dsp:cNvSpPr/>
      </dsp:nvSpPr>
      <dsp:spPr>
        <a:xfrm>
          <a:off x="5299187" y="678086"/>
          <a:ext cx="1890308" cy="2835462"/>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Cumplir con lo definido en cada HU</a:t>
          </a:r>
          <a:endParaRPr lang="zh-CN" altLang="en-US" sz="1500" kern="1200" dirty="0"/>
        </a:p>
        <a:p>
          <a:pPr marL="0" lvl="0" indent="0" algn="ctr" defTabSz="666750">
            <a:lnSpc>
              <a:spcPct val="100000"/>
            </a:lnSpc>
            <a:spcBef>
              <a:spcPct val="0"/>
            </a:spcBef>
            <a:spcAft>
              <a:spcPct val="35000"/>
            </a:spcAft>
            <a:buNone/>
          </a:pPr>
          <a:r>
            <a:rPr lang="es-ES" altLang="zh-CN" sz="1500" kern="1200" dirty="0"/>
            <a:t>Incremento del producto.</a:t>
          </a:r>
        </a:p>
        <a:p>
          <a:pPr marL="0" lvl="0" indent="0" algn="ctr" defTabSz="666750">
            <a:lnSpc>
              <a:spcPct val="100000"/>
            </a:lnSpc>
            <a:spcBef>
              <a:spcPct val="0"/>
            </a:spcBef>
            <a:spcAft>
              <a:spcPct val="35000"/>
            </a:spcAft>
            <a:buNone/>
          </a:pPr>
          <a:r>
            <a:rPr lang="es-ES" altLang="zh-CN" sz="1500" kern="1200" dirty="0"/>
            <a:t>Métricas de la iteración. </a:t>
          </a:r>
        </a:p>
        <a:p>
          <a:pPr marL="0" lvl="0" indent="0" algn="ctr" defTabSz="666750">
            <a:lnSpc>
              <a:spcPct val="100000"/>
            </a:lnSpc>
            <a:spcBef>
              <a:spcPct val="0"/>
            </a:spcBef>
            <a:spcAft>
              <a:spcPct val="35000"/>
            </a:spcAft>
            <a:buNone/>
          </a:pPr>
          <a:r>
            <a:rPr lang="es-ES" altLang="zh-CN" sz="1500" kern="1200" dirty="0"/>
            <a:t>Planes para la mejora continua.</a:t>
          </a:r>
        </a:p>
      </dsp:txBody>
      <dsp:txXfrm>
        <a:off x="5354552" y="733451"/>
        <a:ext cx="1779578" cy="2724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406C3-FC80-4468-A55B-122D744D43F0}">
      <dsp:nvSpPr>
        <dsp:cNvPr id="0" name=""/>
        <dsp:cNvSpPr/>
      </dsp:nvSpPr>
      <dsp:spPr>
        <a:xfrm rot="5400000">
          <a:off x="3822632" y="-1387240"/>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endParaRPr lang="es-ES" altLang="zh-CN" sz="1300" kern="1200"/>
        </a:p>
        <a:p>
          <a:pPr marL="114300" lvl="1" indent="-114300" algn="l" defTabSz="577850">
            <a:lnSpc>
              <a:spcPct val="100000"/>
            </a:lnSpc>
            <a:spcBef>
              <a:spcPct val="0"/>
            </a:spcBef>
            <a:spcAft>
              <a:spcPct val="15000"/>
            </a:spcAft>
            <a:buChar char="•"/>
          </a:pPr>
          <a:r>
            <a:rPr lang="es-ES" altLang="zh-CN" sz="1300" kern="1200" dirty="0"/>
            <a:t>Evento en el cual se realiza la revisión del incremento del producto y se obtiene el </a:t>
          </a:r>
          <a:r>
            <a:rPr lang="es-ES" altLang="zh-CN" sz="1300" kern="1200" dirty="0" err="1"/>
            <a:t>feedback</a:t>
          </a:r>
          <a:r>
            <a:rPr lang="es-ES" altLang="zh-CN" sz="1300" kern="1200" dirty="0"/>
            <a:t> del resultado de la iteración a nivel de producto.</a:t>
          </a:r>
        </a:p>
      </dsp:txBody>
      <dsp:txXfrm rot="-5400000">
        <a:off x="2302002" y="184705"/>
        <a:ext cx="4041133" cy="948557"/>
      </dsp:txXfrm>
    </dsp:sp>
    <dsp:sp modelId="{96BE2B31-D87C-43E1-BE64-4C27B13F4AA4}">
      <dsp:nvSpPr>
        <dsp:cNvPr id="0" name=""/>
        <dsp:cNvSpPr/>
      </dsp:nvSpPr>
      <dsp:spPr>
        <a:xfrm>
          <a:off x="0" y="1990"/>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dirty="0"/>
            <a:t>Qué es?</a:t>
          </a:r>
          <a:endParaRPr lang="zh-CN" altLang="en-US" sz="3400" kern="1200" dirty="0"/>
        </a:p>
      </dsp:txBody>
      <dsp:txXfrm>
        <a:off x="64143" y="66133"/>
        <a:ext cx="2173716" cy="1185698"/>
      </dsp:txXfrm>
    </dsp:sp>
    <dsp:sp modelId="{6EB2A58E-CA03-4F76-94B6-D8FE50231963}">
      <dsp:nvSpPr>
        <dsp:cNvPr id="0" name=""/>
        <dsp:cNvSpPr/>
      </dsp:nvSpPr>
      <dsp:spPr>
        <a:xfrm rot="5400000">
          <a:off x="3822632" y="-7556"/>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Validar lo implementado durante el sprint,  asegurando que se cumplan los criterios de aceptación y expectativas del PO.</a:t>
          </a:r>
        </a:p>
      </dsp:txBody>
      <dsp:txXfrm rot="-5400000">
        <a:off x="2302002" y="1564390"/>
        <a:ext cx="4041133" cy="948557"/>
      </dsp:txXfrm>
    </dsp:sp>
    <dsp:sp modelId="{EBD335B5-8308-49CB-9630-99D852747B1F}">
      <dsp:nvSpPr>
        <dsp:cNvPr id="0" name=""/>
        <dsp:cNvSpPr/>
      </dsp:nvSpPr>
      <dsp:spPr>
        <a:xfrm>
          <a:off x="0" y="1381675"/>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a:t>Objetivo</a:t>
          </a:r>
        </a:p>
      </dsp:txBody>
      <dsp:txXfrm>
        <a:off x="64143" y="1445818"/>
        <a:ext cx="2173716" cy="1185698"/>
      </dsp:txXfrm>
    </dsp:sp>
    <dsp:sp modelId="{64028F0D-BE57-4642-92F7-303D4E45C524}">
      <dsp:nvSpPr>
        <dsp:cNvPr id="0" name=""/>
        <dsp:cNvSpPr/>
      </dsp:nvSpPr>
      <dsp:spPr>
        <a:xfrm rot="5400000">
          <a:off x="3822632" y="1372127"/>
          <a:ext cx="1051187" cy="4092448"/>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100000"/>
            </a:lnSpc>
            <a:spcBef>
              <a:spcPct val="0"/>
            </a:spcBef>
            <a:spcAft>
              <a:spcPct val="15000"/>
            </a:spcAft>
            <a:buChar char="•"/>
          </a:pPr>
          <a:r>
            <a:rPr lang="es-ES" altLang="zh-CN" sz="1300" kern="1200"/>
            <a:t>Todo el equipo ágil, y quien sea necesario involucrar para la validación del incremento del producto.</a:t>
          </a:r>
        </a:p>
      </dsp:txBody>
      <dsp:txXfrm rot="-5400000">
        <a:off x="2302002" y="2944073"/>
        <a:ext cx="4041133" cy="948557"/>
      </dsp:txXfrm>
    </dsp:sp>
    <dsp:sp modelId="{B093CE78-670B-40EB-95CF-315E334D550F}">
      <dsp:nvSpPr>
        <dsp:cNvPr id="0" name=""/>
        <dsp:cNvSpPr/>
      </dsp:nvSpPr>
      <dsp:spPr>
        <a:xfrm>
          <a:off x="0" y="2761359"/>
          <a:ext cx="2302002" cy="131398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100000"/>
            </a:lnSpc>
            <a:spcBef>
              <a:spcPct val="0"/>
            </a:spcBef>
            <a:spcAft>
              <a:spcPct val="35000"/>
            </a:spcAft>
            <a:buNone/>
          </a:pPr>
          <a:r>
            <a:rPr lang="es-ES" altLang="zh-CN" sz="3400" kern="1200" dirty="0"/>
            <a:t>Quién participa?</a:t>
          </a:r>
          <a:endParaRPr lang="zh-CN" altLang="en-US" sz="3400" kern="1200" dirty="0"/>
        </a:p>
      </dsp:txBody>
      <dsp:txXfrm>
        <a:off x="64143" y="2825502"/>
        <a:ext cx="2173716" cy="11856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55725-8984-42CB-98CB-8E7728DD5EAB}">
      <dsp:nvSpPr>
        <dsp:cNvPr id="0" name=""/>
        <dsp:cNvSpPr/>
      </dsp:nvSpPr>
      <dsp:spPr>
        <a:xfrm>
          <a:off x="0" y="511097"/>
          <a:ext cx="6377305" cy="16443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Reunión donde el equipo ágil, revisa los resultados y prácticas de trabajo usadas durante la iteración, e identifican oportunidades de mejora de los cuales se generan planes de acción.</a:t>
          </a:r>
        </a:p>
      </dsp:txBody>
      <dsp:txXfrm>
        <a:off x="0" y="511097"/>
        <a:ext cx="6377305" cy="1644300"/>
      </dsp:txXfrm>
    </dsp:sp>
    <dsp:sp modelId="{D0971512-D8E1-4E4B-89F4-FF2EB164C196}">
      <dsp:nvSpPr>
        <dsp:cNvPr id="0" name=""/>
        <dsp:cNvSpPr/>
      </dsp:nvSpPr>
      <dsp:spPr>
        <a:xfrm>
          <a:off x="318865" y="24541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dirty="0"/>
            <a:t>Qué es?</a:t>
          </a:r>
          <a:endParaRPr lang="zh-CN" altLang="en-US" sz="1800" kern="1200" dirty="0"/>
        </a:p>
      </dsp:txBody>
      <dsp:txXfrm>
        <a:off x="344804" y="271356"/>
        <a:ext cx="4412235" cy="479482"/>
      </dsp:txXfrm>
    </dsp:sp>
    <dsp:sp modelId="{FB20FF5F-D131-4A8A-AEBC-01A2B84D6655}">
      <dsp:nvSpPr>
        <dsp:cNvPr id="0" name=""/>
        <dsp:cNvSpPr/>
      </dsp:nvSpPr>
      <dsp:spPr>
        <a:xfrm>
          <a:off x="0" y="2518277"/>
          <a:ext cx="6377305" cy="110565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dirty="0"/>
            <a:t>Evaluar el resultado del trabajo realizado como equipo.</a:t>
          </a:r>
        </a:p>
        <a:p>
          <a:pPr marL="171450" lvl="1" indent="-171450" algn="l" defTabSz="800100">
            <a:lnSpc>
              <a:spcPct val="100000"/>
            </a:lnSpc>
            <a:spcBef>
              <a:spcPct val="0"/>
            </a:spcBef>
            <a:spcAft>
              <a:spcPct val="15000"/>
            </a:spcAft>
            <a:buChar char="•"/>
          </a:pPr>
          <a:r>
            <a:rPr lang="es-ES" sz="1800" kern="1200"/>
            <a:t>Aportar a la mejora continua.</a:t>
          </a:r>
        </a:p>
      </dsp:txBody>
      <dsp:txXfrm>
        <a:off x="0" y="2518277"/>
        <a:ext cx="6377305" cy="1105650"/>
      </dsp:txXfrm>
    </dsp:sp>
    <dsp:sp modelId="{DD07B078-3354-4F1B-9438-E4F95C4B43A6}">
      <dsp:nvSpPr>
        <dsp:cNvPr id="0" name=""/>
        <dsp:cNvSpPr/>
      </dsp:nvSpPr>
      <dsp:spPr>
        <a:xfrm>
          <a:off x="318865" y="225259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a:t>Objetivo</a:t>
          </a:r>
          <a:endParaRPr lang="zh-CN" altLang="en-US" sz="1800" kern="1200"/>
        </a:p>
      </dsp:txBody>
      <dsp:txXfrm>
        <a:off x="344804" y="2278536"/>
        <a:ext cx="4412235" cy="479482"/>
      </dsp:txXfrm>
    </dsp:sp>
    <dsp:sp modelId="{F855875C-E8B4-4273-8C6C-6A8EC3091B3C}">
      <dsp:nvSpPr>
        <dsp:cNvPr id="0" name=""/>
        <dsp:cNvSpPr/>
      </dsp:nvSpPr>
      <dsp:spPr>
        <a:xfrm>
          <a:off x="0" y="3986807"/>
          <a:ext cx="6377305" cy="793800"/>
        </a:xfrm>
        <a:prstGeom prst="rect">
          <a:avLst/>
        </a:prstGeom>
        <a:solidFill>
          <a:schemeClr val="accent1">
            <a:alpha val="90000"/>
            <a:tint val="4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4950" tIns="374904" rIns="494950" bIns="128016" numCol="1" spcCol="1270" anchor="t" anchorCtr="0">
          <a:noAutofit/>
        </a:bodyPr>
        <a:lstStyle/>
        <a:p>
          <a:pPr marL="171450" lvl="1" indent="-171450" algn="l" defTabSz="800100">
            <a:lnSpc>
              <a:spcPct val="100000"/>
            </a:lnSpc>
            <a:spcBef>
              <a:spcPct val="0"/>
            </a:spcBef>
            <a:spcAft>
              <a:spcPct val="15000"/>
            </a:spcAft>
            <a:buChar char="•"/>
          </a:pPr>
          <a:r>
            <a:rPr lang="es-ES" sz="1800" kern="1200"/>
            <a:t>Todo el equipo ágil.</a:t>
          </a:r>
        </a:p>
      </dsp:txBody>
      <dsp:txXfrm>
        <a:off x="0" y="3986807"/>
        <a:ext cx="6377305" cy="793800"/>
      </dsp:txXfrm>
    </dsp:sp>
    <dsp:sp modelId="{F8B30F84-9FC1-4455-B8FC-CA5DC2189586}">
      <dsp:nvSpPr>
        <dsp:cNvPr id="0" name=""/>
        <dsp:cNvSpPr/>
      </dsp:nvSpPr>
      <dsp:spPr>
        <a:xfrm>
          <a:off x="318865" y="3721127"/>
          <a:ext cx="4464113" cy="531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733" tIns="0" rIns="168733" bIns="0" numCol="1" spcCol="1270" anchor="ctr" anchorCtr="0">
          <a:noAutofit/>
        </a:bodyPr>
        <a:lstStyle/>
        <a:p>
          <a:pPr marL="0" lvl="0" indent="0" algn="l" defTabSz="800100">
            <a:lnSpc>
              <a:spcPct val="100000"/>
            </a:lnSpc>
            <a:spcBef>
              <a:spcPct val="0"/>
            </a:spcBef>
            <a:spcAft>
              <a:spcPct val="35000"/>
            </a:spcAft>
            <a:buNone/>
          </a:pPr>
          <a:r>
            <a:rPr lang="es-ES" altLang="zh-CN" sz="1800" kern="1200" dirty="0"/>
            <a:t>Quién Participa?</a:t>
          </a:r>
          <a:endParaRPr lang="zh-CN" altLang="en-US" sz="1800" kern="1200" dirty="0"/>
        </a:p>
      </dsp:txBody>
      <dsp:txXfrm>
        <a:off x="344804" y="3747066"/>
        <a:ext cx="4412235" cy="4794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1ED5B-86C5-4F33-9AFB-CF29287F5ADA}">
      <dsp:nvSpPr>
        <dsp:cNvPr id="0" name=""/>
        <dsp:cNvSpPr/>
      </dsp:nvSpPr>
      <dsp:spPr>
        <a:xfrm rot="16200000">
          <a:off x="-1139746" y="1140562"/>
          <a:ext cx="4403725" cy="2122599"/>
        </a:xfrm>
        <a:prstGeom prst="flowChartManualOperati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en-US" sz="1300" kern="1200" dirty="0">
              <a:sym typeface="+mn-ea"/>
            </a:rPr>
            <a:t>Qué es?</a:t>
          </a:r>
          <a:endParaRPr lang="es-ES" altLang="en-US" sz="1300" kern="1200" dirty="0"/>
        </a:p>
        <a:p>
          <a:pPr marL="0" lvl="0" indent="0" algn="ctr" defTabSz="577850">
            <a:lnSpc>
              <a:spcPct val="100000"/>
            </a:lnSpc>
            <a:spcBef>
              <a:spcPct val="0"/>
            </a:spcBef>
            <a:spcAft>
              <a:spcPct val="35000"/>
            </a:spcAft>
            <a:buNone/>
          </a:pPr>
          <a:r>
            <a:rPr lang="es-ES" altLang="en-US" sz="1300" kern="1200" dirty="0">
              <a:sym typeface="+mn-ea"/>
            </a:rPr>
            <a:t>Es una </a:t>
          </a:r>
          <a:r>
            <a:rPr lang="es-ES" altLang="zh-CN" sz="1300" kern="1200" dirty="0">
              <a:sym typeface="+mn-ea"/>
            </a:rPr>
            <a:t>reunión d</a:t>
          </a:r>
          <a:r>
            <a:rPr lang="es-ES" altLang="en-US" sz="1300" kern="1200" dirty="0">
              <a:sym typeface="+mn-ea"/>
            </a:rPr>
            <a:t>e sincronización, que se realiza todos los días para que el equipo de una manera rápida comente sus avances diarios  en lo comprometido durante la iteración.</a:t>
          </a:r>
          <a:endParaRPr lang="zh-CN" altLang="en-US" sz="1300" kern="1200" dirty="0"/>
        </a:p>
      </dsp:txBody>
      <dsp:txXfrm rot="5400000">
        <a:off x="817" y="880744"/>
        <a:ext cx="2122599" cy="2642235"/>
      </dsp:txXfrm>
    </dsp:sp>
    <dsp:sp modelId="{CB90536C-45AA-4FBE-BCAF-99890DDD97C8}">
      <dsp:nvSpPr>
        <dsp:cNvPr id="0" name=""/>
        <dsp:cNvSpPr/>
      </dsp:nvSpPr>
      <dsp:spPr>
        <a:xfrm rot="16200000">
          <a:off x="1142047" y="1140562"/>
          <a:ext cx="4403725" cy="2122599"/>
        </a:xfrm>
        <a:prstGeom prst="flowChartManualOperati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zh-CN" sz="1300" kern="1200"/>
            <a:t>Objetivo</a:t>
          </a:r>
        </a:p>
        <a:p>
          <a:pPr marL="0" lvl="0" indent="0" algn="ctr" defTabSz="577850">
            <a:lnSpc>
              <a:spcPct val="100000"/>
            </a:lnSpc>
            <a:spcBef>
              <a:spcPct val="0"/>
            </a:spcBef>
            <a:spcAft>
              <a:spcPct val="35000"/>
            </a:spcAft>
            <a:buNone/>
          </a:pPr>
          <a:endParaRPr lang="es-ES" altLang="zh-CN" sz="1300" kern="1200"/>
        </a:p>
        <a:p>
          <a:pPr marL="0" lvl="0" indent="0" algn="ctr" defTabSz="577850">
            <a:lnSpc>
              <a:spcPct val="100000"/>
            </a:lnSpc>
            <a:spcBef>
              <a:spcPct val="0"/>
            </a:spcBef>
            <a:spcAft>
              <a:spcPct val="35000"/>
            </a:spcAft>
            <a:buNone/>
          </a:pPr>
          <a:r>
            <a:rPr lang="es-ES" altLang="zh-CN" sz="1300" kern="1200"/>
            <a:t>Sincronizar al equipo en las tareas ejecutadas en un día de trabajo.</a:t>
          </a:r>
        </a:p>
      </dsp:txBody>
      <dsp:txXfrm rot="5400000">
        <a:off x="2282610" y="880744"/>
        <a:ext cx="2122599" cy="2642235"/>
      </dsp:txXfrm>
    </dsp:sp>
    <dsp:sp modelId="{35A89FA7-451D-44F0-A02E-1277ECD1BBE6}">
      <dsp:nvSpPr>
        <dsp:cNvPr id="0" name=""/>
        <dsp:cNvSpPr/>
      </dsp:nvSpPr>
      <dsp:spPr>
        <a:xfrm rot="16200000">
          <a:off x="3423841" y="1140562"/>
          <a:ext cx="4403725" cy="2122599"/>
        </a:xfrm>
        <a:prstGeom prst="flowChartManualOperati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5468" bIns="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Quién Participa?</a:t>
          </a:r>
        </a:p>
        <a:p>
          <a:pPr marL="0" lvl="0" indent="0" algn="ctr" defTabSz="577850">
            <a:lnSpc>
              <a:spcPct val="100000"/>
            </a:lnSpc>
            <a:spcBef>
              <a:spcPct val="0"/>
            </a:spcBef>
            <a:spcAft>
              <a:spcPct val="35000"/>
            </a:spcAft>
            <a:buNone/>
          </a:pPr>
          <a:r>
            <a:rPr lang="es-ES" altLang="zh-CN" sz="1300" kern="1200" dirty="0"/>
            <a:t>El equipo ágil. Es importante resaltar que esta reunión es responsabilidad del equipo de desarrollo, esta se debe realizar aún cuando no este presente el PO  y/0 el SM, si es el caso un integrante del equipo sera quien informe al Scrum Master el resultado de la daily.</a:t>
          </a:r>
          <a:endParaRPr sz="1300" kern="1200"/>
        </a:p>
      </dsp:txBody>
      <dsp:txXfrm rot="5400000">
        <a:off x="4564404" y="880744"/>
        <a:ext cx="2122599" cy="2642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DEAC9-5D4C-4A6A-A44E-082A26F60596}">
      <dsp:nvSpPr>
        <dsp:cNvPr id="0" name=""/>
        <dsp:cNvSpPr/>
      </dsp:nvSpPr>
      <dsp:spPr>
        <a:xfrm>
          <a:off x="6492" y="1189971"/>
          <a:ext cx="1940518" cy="274704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Qué es?</a:t>
          </a:r>
        </a:p>
        <a:p>
          <a:pPr marL="0" lvl="0" indent="0" algn="ctr" defTabSz="666750">
            <a:lnSpc>
              <a:spcPct val="100000"/>
            </a:lnSpc>
            <a:spcBef>
              <a:spcPct val="0"/>
            </a:spcBef>
            <a:spcAft>
              <a:spcPct val="35000"/>
            </a:spcAft>
            <a:buNone/>
          </a:pPr>
          <a:r>
            <a:rPr lang="es-ES" altLang="zh-CN" sz="1500" kern="1200" dirty="0"/>
            <a:t>Es el evento en el cual se realiza demostración del incremento del producto construido por los equipos ágiles y/o tren ágil, al final de cada iteración.</a:t>
          </a:r>
        </a:p>
        <a:p>
          <a:pPr marL="0" lvl="0" indent="0" algn="ctr" defTabSz="666750">
            <a:lnSpc>
              <a:spcPct val="100000"/>
            </a:lnSpc>
            <a:spcBef>
              <a:spcPct val="0"/>
            </a:spcBef>
            <a:spcAft>
              <a:spcPct val="35000"/>
            </a:spcAft>
            <a:buNone/>
          </a:pPr>
          <a:endParaRPr lang="es-ES" altLang="zh-CN" sz="1500" kern="1200" dirty="0"/>
        </a:p>
      </dsp:txBody>
      <dsp:txXfrm>
        <a:off x="63328" y="1246807"/>
        <a:ext cx="1826846" cy="2633374"/>
      </dsp:txXfrm>
    </dsp:sp>
    <dsp:sp modelId="{8A5CF0CE-3323-464D-9C63-05C1BDB053F5}">
      <dsp:nvSpPr>
        <dsp:cNvPr id="0" name=""/>
        <dsp:cNvSpPr/>
      </dsp:nvSpPr>
      <dsp:spPr>
        <a:xfrm>
          <a:off x="2141062" y="2322870"/>
          <a:ext cx="411389" cy="48124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2141062" y="2419120"/>
        <a:ext cx="287972" cy="288748"/>
      </dsp:txXfrm>
    </dsp:sp>
    <dsp:sp modelId="{552FB8E7-A5FB-4CC3-94C3-CE0BDF19F9F1}">
      <dsp:nvSpPr>
        <dsp:cNvPr id="0" name=""/>
        <dsp:cNvSpPr/>
      </dsp:nvSpPr>
      <dsp:spPr>
        <a:xfrm>
          <a:off x="2723218" y="1189971"/>
          <a:ext cx="1940518" cy="2747046"/>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a:t>Objetivo</a:t>
          </a:r>
        </a:p>
        <a:p>
          <a:pPr marL="0" lvl="0" indent="0" algn="ctr" defTabSz="666750">
            <a:lnSpc>
              <a:spcPct val="100000"/>
            </a:lnSpc>
            <a:spcBef>
              <a:spcPct val="0"/>
            </a:spcBef>
            <a:spcAft>
              <a:spcPct val="35000"/>
            </a:spcAft>
            <a:buNone/>
          </a:pPr>
          <a:r>
            <a:rPr lang="es-ES" altLang="zh-CN" sz="1500" kern="1200"/>
            <a:t>Medir el progreso durante un PI.</a:t>
          </a:r>
        </a:p>
        <a:p>
          <a:pPr marL="0" lvl="0" indent="0" algn="ctr" defTabSz="666750">
            <a:lnSpc>
              <a:spcPct val="100000"/>
            </a:lnSpc>
            <a:spcBef>
              <a:spcPct val="0"/>
            </a:spcBef>
            <a:spcAft>
              <a:spcPct val="35000"/>
            </a:spcAft>
            <a:buNone/>
          </a:pPr>
          <a:r>
            <a:rPr lang="es-ES" altLang="zh-CN" sz="1500" kern="1200"/>
            <a:t>Recibir feedback para garantizar calidad y satisfacción del los Business owners.</a:t>
          </a:r>
        </a:p>
      </dsp:txBody>
      <dsp:txXfrm>
        <a:off x="2780054" y="1246807"/>
        <a:ext cx="1826846" cy="2633374"/>
      </dsp:txXfrm>
    </dsp:sp>
    <dsp:sp modelId="{353C3794-50AA-4D44-83C9-CE28317C3317}">
      <dsp:nvSpPr>
        <dsp:cNvPr id="0" name=""/>
        <dsp:cNvSpPr/>
      </dsp:nvSpPr>
      <dsp:spPr>
        <a:xfrm>
          <a:off x="4857788" y="2322870"/>
          <a:ext cx="411389" cy="481248"/>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zh-CN" altLang="en-US" sz="1200" kern="1200"/>
        </a:p>
      </dsp:txBody>
      <dsp:txXfrm>
        <a:off x="4857788" y="2419120"/>
        <a:ext cx="287972" cy="288748"/>
      </dsp:txXfrm>
    </dsp:sp>
    <dsp:sp modelId="{A1E15D63-E1FF-4A28-A04F-A2B65927BC31}">
      <dsp:nvSpPr>
        <dsp:cNvPr id="0" name=""/>
        <dsp:cNvSpPr/>
      </dsp:nvSpPr>
      <dsp:spPr>
        <a:xfrm>
          <a:off x="5439944" y="1189971"/>
          <a:ext cx="1940518" cy="2747046"/>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100000"/>
            </a:lnSpc>
            <a:spcBef>
              <a:spcPct val="0"/>
            </a:spcBef>
            <a:spcAft>
              <a:spcPct val="35000"/>
            </a:spcAft>
            <a:buNone/>
          </a:pPr>
          <a:r>
            <a:rPr lang="es-ES" altLang="zh-CN" sz="1500" kern="1200" dirty="0"/>
            <a:t>Quién Participa? </a:t>
          </a:r>
        </a:p>
        <a:p>
          <a:pPr marL="0" lvl="0" indent="0" algn="ctr" defTabSz="666750">
            <a:lnSpc>
              <a:spcPct val="100000"/>
            </a:lnSpc>
            <a:spcBef>
              <a:spcPct val="0"/>
            </a:spcBef>
            <a:spcAft>
              <a:spcPct val="35000"/>
            </a:spcAft>
            <a:buNone/>
          </a:pPr>
          <a:r>
            <a:rPr lang="es-ES" altLang="zh-CN" sz="1500" kern="1200" dirty="0"/>
            <a:t>Equipos  y/o trenes ágiles, Business </a:t>
          </a:r>
          <a:r>
            <a:rPr lang="es-ES" altLang="zh-CN" sz="1500" kern="1200" dirty="0" err="1"/>
            <a:t>Owners</a:t>
          </a:r>
          <a:r>
            <a:rPr lang="es-ES" altLang="zh-CN" sz="1500" kern="1200" dirty="0"/>
            <a:t> y </a:t>
          </a:r>
          <a:r>
            <a:rPr lang="es-ES" altLang="zh-CN" sz="1500" kern="1200" dirty="0" err="1"/>
            <a:t>stakeholders</a:t>
          </a:r>
          <a:r>
            <a:rPr lang="es-ES" altLang="zh-CN" sz="1500" kern="1200" dirty="0"/>
            <a:t>.</a:t>
          </a:r>
        </a:p>
      </dsp:txBody>
      <dsp:txXfrm>
        <a:off x="5496780" y="1246807"/>
        <a:ext cx="1826846" cy="26333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A53AF-32DA-4A7C-9949-9AA1E1DFAF48}">
      <dsp:nvSpPr>
        <dsp:cNvPr id="0" name=""/>
        <dsp:cNvSpPr/>
      </dsp:nvSpPr>
      <dsp:spPr>
        <a:xfrm>
          <a:off x="0" y="0"/>
          <a:ext cx="5535930" cy="1141476"/>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100000"/>
            </a:lnSpc>
            <a:spcBef>
              <a:spcPct val="0"/>
            </a:spcBef>
            <a:spcAft>
              <a:spcPct val="35000"/>
            </a:spcAft>
            <a:buNone/>
          </a:pPr>
          <a:r>
            <a:rPr lang="es-ES" altLang="zh-CN" sz="4900" kern="1200"/>
            <a:t>Scrum Of Scrums</a:t>
          </a:r>
          <a:endParaRPr lang="zh-CN" altLang="en-US" sz="4900" kern="1200"/>
        </a:p>
      </dsp:txBody>
      <dsp:txXfrm>
        <a:off x="0" y="0"/>
        <a:ext cx="5535930" cy="1141476"/>
      </dsp:txXfrm>
    </dsp:sp>
    <dsp:sp modelId="{65D0C626-E678-4B51-98B9-40984CA4202A}">
      <dsp:nvSpPr>
        <dsp:cNvPr id="0" name=""/>
        <dsp:cNvSpPr/>
      </dsp:nvSpPr>
      <dsp:spPr>
        <a:xfrm>
          <a:off x="2703" y="1141476"/>
          <a:ext cx="1843507" cy="2397099"/>
        </a:xfrm>
        <a:prstGeom prst="rect">
          <a:avLst/>
        </a:prstGeom>
        <a:solidFill>
          <a:schemeClr val="accent3">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Qué es?</a:t>
          </a:r>
        </a:p>
        <a:p>
          <a:pPr marL="0" lvl="0" indent="0" algn="ctr" defTabSz="577850">
            <a:lnSpc>
              <a:spcPct val="100000"/>
            </a:lnSpc>
            <a:spcBef>
              <a:spcPct val="0"/>
            </a:spcBef>
            <a:spcAft>
              <a:spcPct val="35000"/>
            </a:spcAft>
            <a:buNone/>
          </a:pPr>
          <a:r>
            <a:rPr lang="es-ES" altLang="zh-CN" sz="1300" kern="1200" dirty="0"/>
            <a:t>Reunión de sincronización,  para validar dependencias, impedimentos y progreso de los equipos ágiles que pertenecen a un tren. </a:t>
          </a:r>
        </a:p>
      </dsp:txBody>
      <dsp:txXfrm>
        <a:off x="2703" y="1141476"/>
        <a:ext cx="1843507" cy="2397099"/>
      </dsp:txXfrm>
    </dsp:sp>
    <dsp:sp modelId="{18008A20-4C25-47E9-B65A-260C477ED446}">
      <dsp:nvSpPr>
        <dsp:cNvPr id="0" name=""/>
        <dsp:cNvSpPr/>
      </dsp:nvSpPr>
      <dsp:spPr>
        <a:xfrm>
          <a:off x="1846211" y="1141476"/>
          <a:ext cx="1843507" cy="2397099"/>
        </a:xfrm>
        <a:prstGeom prst="rect">
          <a:avLst/>
        </a:prstGeom>
        <a:solidFill>
          <a:schemeClr val="accent3">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Objetivo</a:t>
          </a:r>
        </a:p>
        <a:p>
          <a:pPr marL="0" lvl="0" indent="0" algn="ctr" defTabSz="577850">
            <a:lnSpc>
              <a:spcPct val="100000"/>
            </a:lnSpc>
            <a:spcBef>
              <a:spcPct val="0"/>
            </a:spcBef>
            <a:spcAft>
              <a:spcPct val="35000"/>
            </a:spcAft>
            <a:buNone/>
          </a:pPr>
          <a:r>
            <a:rPr lang="es-ES" altLang="zh-CN" sz="1300" kern="1200" dirty="0"/>
            <a:t>Permitir al RTE y al grupo de Scrum Masters obtener una visión global del avance, progreso e impedimentos de lo equipos para generar acciones de apoyo o escalamiento que faciliten el flujo de trabajo de los mismos. </a:t>
          </a:r>
        </a:p>
      </dsp:txBody>
      <dsp:txXfrm>
        <a:off x="1846211" y="1141476"/>
        <a:ext cx="1843507" cy="2397099"/>
      </dsp:txXfrm>
    </dsp:sp>
    <dsp:sp modelId="{81CF33A1-7295-4740-80AE-05AA3F96CC32}">
      <dsp:nvSpPr>
        <dsp:cNvPr id="0" name=""/>
        <dsp:cNvSpPr/>
      </dsp:nvSpPr>
      <dsp:spPr>
        <a:xfrm>
          <a:off x="3689718" y="1141476"/>
          <a:ext cx="1843507" cy="2397099"/>
        </a:xfrm>
        <a:prstGeom prst="rect">
          <a:avLst/>
        </a:prstGeom>
        <a:solidFill>
          <a:schemeClr val="accent3">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s-ES" altLang="zh-CN" sz="1300" kern="1200" dirty="0"/>
            <a:t>Quien Participa?</a:t>
          </a:r>
        </a:p>
        <a:p>
          <a:pPr marL="0" lvl="0" indent="0" algn="ctr" defTabSz="577850">
            <a:lnSpc>
              <a:spcPct val="100000"/>
            </a:lnSpc>
            <a:spcBef>
              <a:spcPct val="0"/>
            </a:spcBef>
            <a:spcAft>
              <a:spcPct val="35000"/>
            </a:spcAft>
            <a:buNone/>
          </a:pPr>
          <a:r>
            <a:rPr lang="es-ES" altLang="zh-CN" sz="1300" kern="1200" dirty="0"/>
            <a:t>Los Scrum master y o lideres de equipos ágiles y el RTE.</a:t>
          </a:r>
        </a:p>
      </dsp:txBody>
      <dsp:txXfrm>
        <a:off x="3689718" y="1141476"/>
        <a:ext cx="1843507" cy="2397099"/>
      </dsp:txXfrm>
    </dsp:sp>
    <dsp:sp modelId="{831132C6-EFB2-47B4-842A-89D29CEDEEEA}">
      <dsp:nvSpPr>
        <dsp:cNvPr id="0" name=""/>
        <dsp:cNvSpPr/>
      </dsp:nvSpPr>
      <dsp:spPr>
        <a:xfrm>
          <a:off x="0" y="3538575"/>
          <a:ext cx="5535930" cy="266344"/>
        </a:xfrm>
        <a:prstGeom prst="rect">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502C2-594A-4A13-A5FF-5CD5841BD847}">
      <dsp:nvSpPr>
        <dsp:cNvPr id="0" name=""/>
        <dsp:cNvSpPr/>
      </dsp:nvSpPr>
      <dsp:spPr>
        <a:xfrm>
          <a:off x="2646870" y="2486501"/>
          <a:ext cx="1957959" cy="195795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1866900">
            <a:lnSpc>
              <a:spcPct val="100000"/>
            </a:lnSpc>
            <a:spcBef>
              <a:spcPct val="0"/>
            </a:spcBef>
            <a:spcAft>
              <a:spcPct val="35000"/>
            </a:spcAft>
            <a:buNone/>
          </a:pPr>
          <a:r>
            <a:rPr lang="es-ES" altLang="zh-CN" sz="4200" kern="1200"/>
            <a:t>PO SYNC</a:t>
          </a:r>
          <a:endParaRPr lang="zh-CN" altLang="en-US" sz="4200" kern="1200"/>
        </a:p>
      </dsp:txBody>
      <dsp:txXfrm>
        <a:off x="2933606" y="2773237"/>
        <a:ext cx="1384487" cy="1384487"/>
      </dsp:txXfrm>
    </dsp:sp>
    <dsp:sp modelId="{B849A6F3-9933-4C36-AF65-6098308CBC3C}">
      <dsp:nvSpPr>
        <dsp:cNvPr id="0" name=""/>
        <dsp:cNvSpPr/>
      </dsp:nvSpPr>
      <dsp:spPr>
        <a:xfrm rot="12900000">
          <a:off x="1249879" y="2098485"/>
          <a:ext cx="1644330" cy="558018"/>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1756079-1332-4090-9A47-D2C0EDB7FB22}">
      <dsp:nvSpPr>
        <dsp:cNvPr id="0" name=""/>
        <dsp:cNvSpPr/>
      </dsp:nvSpPr>
      <dsp:spPr>
        <a:xfrm>
          <a:off x="468535" y="1161895"/>
          <a:ext cx="1860061" cy="148804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Qué es?</a:t>
          </a:r>
        </a:p>
        <a:p>
          <a:pPr marL="0" lvl="0" indent="0" algn="ctr" defTabSz="488950">
            <a:lnSpc>
              <a:spcPct val="100000"/>
            </a:lnSpc>
            <a:spcBef>
              <a:spcPct val="0"/>
            </a:spcBef>
            <a:spcAft>
              <a:spcPct val="35000"/>
            </a:spcAft>
            <a:buNone/>
          </a:pPr>
          <a:r>
            <a:rPr lang="es-ES" altLang="zh-CN" sz="1100" kern="1200"/>
            <a:t>Es una reunión de sincronización de los PO,  en la cual se revisa a nivel de  negocio el avance de los proyectos de cada equipo ágil.    </a:t>
          </a:r>
          <a:endParaRPr lang="zh-CN" altLang="en-US" sz="1100" kern="1200"/>
        </a:p>
      </dsp:txBody>
      <dsp:txXfrm>
        <a:off x="512118" y="1205478"/>
        <a:ext cx="1772895" cy="1400882"/>
      </dsp:txXfrm>
    </dsp:sp>
    <dsp:sp modelId="{8A478794-BDE0-4AD6-9479-89CDBFC37EB7}">
      <dsp:nvSpPr>
        <dsp:cNvPr id="0" name=""/>
        <dsp:cNvSpPr/>
      </dsp:nvSpPr>
      <dsp:spPr>
        <a:xfrm rot="16200000">
          <a:off x="2803684" y="1289625"/>
          <a:ext cx="1644330" cy="558018"/>
        </a:xfrm>
        <a:prstGeom prst="lef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8CDED-247C-4EE9-95A2-ED400A267946}">
      <dsp:nvSpPr>
        <dsp:cNvPr id="0" name=""/>
        <dsp:cNvSpPr/>
      </dsp:nvSpPr>
      <dsp:spPr>
        <a:xfrm>
          <a:off x="2695819" y="2444"/>
          <a:ext cx="1860061" cy="1488048"/>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Objetivo</a:t>
          </a:r>
        </a:p>
        <a:p>
          <a:pPr marL="0" lvl="0" indent="0" algn="ctr" defTabSz="488950">
            <a:lnSpc>
              <a:spcPct val="100000"/>
            </a:lnSpc>
            <a:spcBef>
              <a:spcPct val="0"/>
            </a:spcBef>
            <a:spcAft>
              <a:spcPct val="35000"/>
            </a:spcAft>
            <a:buNone/>
          </a:pPr>
          <a:r>
            <a:rPr lang="es-ES" altLang="zh-CN" sz="1100" kern="1200"/>
            <a:t>Validar el progreso de los equipos Y/o tren ágil, con respecto al cumplimiento de los objetivos trazados para el PI .</a:t>
          </a:r>
        </a:p>
      </dsp:txBody>
      <dsp:txXfrm>
        <a:off x="2739402" y="46027"/>
        <a:ext cx="1772895" cy="1400882"/>
      </dsp:txXfrm>
    </dsp:sp>
    <dsp:sp modelId="{D0718308-59AC-43E6-A882-4828EE4494C2}">
      <dsp:nvSpPr>
        <dsp:cNvPr id="0" name=""/>
        <dsp:cNvSpPr/>
      </dsp:nvSpPr>
      <dsp:spPr>
        <a:xfrm rot="19500000">
          <a:off x="4357490" y="2098485"/>
          <a:ext cx="1644330" cy="558018"/>
        </a:xfrm>
        <a:prstGeom prst="lef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0D0BC9-3E91-4623-8C1A-C4A70EB3594B}">
      <dsp:nvSpPr>
        <dsp:cNvPr id="0" name=""/>
        <dsp:cNvSpPr/>
      </dsp:nvSpPr>
      <dsp:spPr>
        <a:xfrm>
          <a:off x="4923103" y="1161895"/>
          <a:ext cx="1860061" cy="1488048"/>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100000"/>
            </a:lnSpc>
            <a:spcBef>
              <a:spcPct val="0"/>
            </a:spcBef>
            <a:spcAft>
              <a:spcPct val="35000"/>
            </a:spcAft>
            <a:buNone/>
          </a:pPr>
          <a:r>
            <a:rPr lang="es-ES" altLang="zh-CN" sz="1100" kern="1200"/>
            <a:t>Quién participa?</a:t>
          </a:r>
          <a:endParaRPr lang="zh-CN" altLang="en-US" sz="1100" kern="1200"/>
        </a:p>
        <a:p>
          <a:pPr marL="0" lvl="0" indent="0" algn="ctr" defTabSz="488950">
            <a:lnSpc>
              <a:spcPct val="100000"/>
            </a:lnSpc>
            <a:spcBef>
              <a:spcPct val="0"/>
            </a:spcBef>
            <a:spcAft>
              <a:spcPct val="35000"/>
            </a:spcAft>
            <a:buNone/>
          </a:pPr>
          <a:r>
            <a:rPr lang="es-ES" altLang="zh-CN" sz="1100" kern="1200"/>
            <a:t>Los Prodcut Owners,  gerentes de producto,  Product Manager. </a:t>
          </a:r>
        </a:p>
      </dsp:txBody>
      <dsp:txXfrm>
        <a:off x="4966686" y="1205478"/>
        <a:ext cx="1772895" cy="1400882"/>
      </dsp:txXfrm>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4" srcId="0" destId="1" srcOrd="0" destOrd="0"/>
        <dgm:cxn modelId="5"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radial4#2">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rSet csTypeId="urn:microsoft.com/office/officeart/2005/8/colors/accent6_5"/>
        </dgm:pt>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3/12/2018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3/12/2018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3/12/2018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214EAE2-2198-4D7A-9D8A-276EC651CDD7}"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12" name="Picture 11"/>
          <p:cNvPicPr>
            <a:picLocks noChangeAspect="1"/>
          </p:cNvPicPr>
          <p:nvPr userDrawn="1"/>
        </p:nvPicPr>
        <p:blipFill>
          <a:blip r:embed="rId2"/>
          <a:stretch>
            <a:fillRect/>
          </a:stretch>
        </p:blipFill>
        <p:spPr>
          <a:xfrm>
            <a:off x="4932000" y="2453665"/>
            <a:ext cx="6354000" cy="2075589"/>
          </a:xfrm>
          <a:prstGeom prst="rect">
            <a:avLst/>
          </a:prstGeom>
        </p:spPr>
      </p:pic>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Background Image Fi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9" name="Picture 8"/>
          <p:cNvPicPr>
            <a:picLocks noChangeAspect="1"/>
          </p:cNvPicPr>
          <p:nvPr userDrawn="1"/>
        </p:nvPicPr>
        <p:blipFill>
          <a:blip r:embed="rId4"/>
          <a:stretch>
            <a:fillRect/>
          </a:stretch>
        </p:blipFill>
        <p:spPr>
          <a:xfrm>
            <a:off x="9411479" y="5731492"/>
            <a:ext cx="2475722" cy="808716"/>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000" y="1584102"/>
            <a:ext cx="9366563" cy="759854"/>
          </a:xfrm>
        </p:spPr>
        <p:txBody>
          <a:bodyPr anchor="t" anchorCtr="0"/>
          <a:lstStyle>
            <a:lvl1pPr algn="l">
              <a:lnSpc>
                <a:spcPct val="90000"/>
              </a:lnSpc>
              <a:defRPr sz="4000"/>
            </a:lvl1pPr>
          </a:lstStyle>
          <a:p>
            <a:r>
              <a:rPr lang="en-US"/>
              <a:t>Click to edit Master title style</a:t>
            </a:r>
            <a:endParaRPr lang="en-GB" dirty="0"/>
          </a:p>
        </p:txBody>
      </p:sp>
      <p:sp>
        <p:nvSpPr>
          <p:cNvPr id="3" name="Subtitle 2"/>
          <p:cNvSpPr>
            <a:spLocks noGrp="1"/>
          </p:cNvSpPr>
          <p:nvPr>
            <p:ph type="subTitle" idx="1"/>
          </p:nvPr>
        </p:nvSpPr>
        <p:spPr>
          <a:xfrm>
            <a:off x="468000" y="2640169"/>
            <a:ext cx="9366563" cy="2340000"/>
          </a:xfrm>
        </p:spPr>
        <p:txBody>
          <a:bodyPr anchor="t" anchorCtr="0"/>
          <a:lstStyle>
            <a:lvl1pPr marL="0" indent="0" algn="l">
              <a:spcBef>
                <a:spcPts val="0"/>
              </a:spcBef>
              <a:buNone/>
              <a:defRPr sz="17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4" name="Date Placeholder 3"/>
          <p:cNvSpPr>
            <a:spLocks noGrp="1"/>
          </p:cNvSpPr>
          <p:nvPr>
            <p:ph type="dt" sz="half" idx="10"/>
          </p:nvPr>
        </p:nvSpPr>
        <p:spPr/>
        <p:txBody>
          <a:bodyPr/>
          <a:lstStyle/>
          <a:p>
            <a:fld id="{1214EAE2-2198-4D7A-9D8A-276EC651CDD7}"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pic>
        <p:nvPicPr>
          <p:cNvPr id="8" name="Picture 7"/>
          <p:cNvPicPr>
            <a:picLocks noChangeAspect="1"/>
          </p:cNvPicPr>
          <p:nvPr userDrawn="1"/>
        </p:nvPicPr>
        <p:blipFill>
          <a:blip r:embed="rId3"/>
          <a:stretch>
            <a:fillRect/>
          </a:stretch>
        </p:blipFill>
        <p:spPr>
          <a:xfrm>
            <a:off x="9411479" y="5731492"/>
            <a:ext cx="2475722" cy="80871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s Slide">
    <p:bg>
      <p:bgPr>
        <a:solidFill>
          <a:srgbClr val="ECF0F7"/>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638800"/>
            <a:ext cx="8428351" cy="2726875"/>
          </a:xfrm>
        </p:spPr>
        <p:txBody>
          <a:bodyPr/>
          <a:lstStyle>
            <a:lvl1pPr marL="269875" indent="-269875">
              <a:spcBef>
                <a:spcPts val="1600"/>
              </a:spcBef>
              <a:buFont typeface="+mj-lt"/>
              <a:buAutoNum type="arabicPeriod"/>
              <a:defRPr sz="1700" b="0"/>
            </a:lvl1pPr>
            <a:lvl2pPr marL="269875" indent="0">
              <a:buNone/>
              <a:defRPr sz="1700" b="0"/>
            </a:lvl2pPr>
            <a:lvl3pPr marL="269875" indent="0">
              <a:buNone/>
              <a:defRPr sz="1700" b="0"/>
            </a:lvl3pPr>
            <a:lvl4pPr marL="269875" indent="0">
              <a:buNone/>
              <a:defRPr sz="1700" b="0"/>
            </a:lvl4pPr>
            <a:lvl5pPr marL="269875" indent="0">
              <a:buNone/>
              <a:defRPr sz="17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1584000"/>
            <a:ext cx="9366564" cy="1007678"/>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84283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Two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400000"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Content Placeholder 2"/>
          <p:cNvSpPr>
            <a:spLocks noGrp="1"/>
          </p:cNvSpPr>
          <p:nvPr>
            <p:ph idx="12"/>
          </p:nvPr>
        </p:nvSpPr>
        <p:spPr>
          <a:xfrm>
            <a:off x="6181726"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999"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67999"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8"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Title, 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75062" y="2022475"/>
            <a:ext cx="5570851"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75061" y="528034"/>
            <a:ext cx="5570851"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and Image">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518"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6" name="Picture Placeholder 9"/>
          <p:cNvSpPr>
            <a:spLocks noGrp="1"/>
          </p:cNvSpPr>
          <p:nvPr>
            <p:ph type="pic" sz="quarter" idx="14" hasCustomPrompt="1"/>
          </p:nvPr>
        </p:nvSpPr>
        <p:spPr>
          <a:xfrm>
            <a:off x="6446714" y="-5073"/>
            <a:ext cx="5758165" cy="5755222"/>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5152488 w 5758165"/>
              <a:gd name="connsiteY7-264" fmla="*/ 5156623 h 5749051"/>
              <a:gd name="connsiteX8-265" fmla="*/ 3708867 w 5758165"/>
              <a:gd name="connsiteY8-266" fmla="*/ 5749051 h 5749051"/>
              <a:gd name="connsiteX9-267" fmla="*/ 2048885 w 5758165"/>
              <a:gd name="connsiteY9-268" fmla="*/ 5749051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5152488 w 5758165"/>
              <a:gd name="connsiteY7-286" fmla="*/ 5156623 h 5749051"/>
              <a:gd name="connsiteX8-287" fmla="*/ 3708867 w 5758165"/>
              <a:gd name="connsiteY8-288" fmla="*/ 5749051 h 5749051"/>
              <a:gd name="connsiteX9-289" fmla="*/ 2048885 w 5758165"/>
              <a:gd name="connsiteY9-290" fmla="*/ 5749051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5152488 w 5758165"/>
              <a:gd name="connsiteY7-310" fmla="*/ 5156623 h 5749051"/>
              <a:gd name="connsiteX8-311" fmla="*/ 3708867 w 5758165"/>
              <a:gd name="connsiteY8-312" fmla="*/ 5749051 h 5749051"/>
              <a:gd name="connsiteX9-313" fmla="*/ 2048885 w 5758165"/>
              <a:gd name="connsiteY9-314" fmla="*/ 5749051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5152488 w 5758165"/>
              <a:gd name="connsiteY7-334" fmla="*/ 5156623 h 5749051"/>
              <a:gd name="connsiteX8-335" fmla="*/ 3708867 w 5758165"/>
              <a:gd name="connsiteY8-336" fmla="*/ 5749051 h 5749051"/>
              <a:gd name="connsiteX9-337" fmla="*/ 2048885 w 5758165"/>
              <a:gd name="connsiteY9-338" fmla="*/ 5749051 h 5749051"/>
              <a:gd name="connsiteX10-339" fmla="*/ 4350 w 5758165"/>
              <a:gd name="connsiteY10-340" fmla="*/ 3704516 h 5749051"/>
              <a:gd name="connsiteX11-341" fmla="*/ 4350 w 5758165"/>
              <a:gd name="connsiteY11-342" fmla="*/ 2044535 h 5749051"/>
              <a:gd name="connsiteX0-343" fmla="*/ 4350 w 5770674"/>
              <a:gd name="connsiteY0-344" fmla="*/ 2044535 h 5749051"/>
              <a:gd name="connsiteX1-345" fmla="*/ 0 w 5770674"/>
              <a:gd name="connsiteY1-346" fmla="*/ 1284 h 5749051"/>
              <a:gd name="connsiteX2-347" fmla="*/ 2048885 w 5770674"/>
              <a:gd name="connsiteY2-348" fmla="*/ 0 h 5749051"/>
              <a:gd name="connsiteX3-349" fmla="*/ 3708867 w 5770674"/>
              <a:gd name="connsiteY3-350" fmla="*/ 0 h 5749051"/>
              <a:gd name="connsiteX4-351" fmla="*/ 5758165 w 5770674"/>
              <a:gd name="connsiteY4-352" fmla="*/ 311 h 5749051"/>
              <a:gd name="connsiteX5-353" fmla="*/ 5753402 w 5770674"/>
              <a:gd name="connsiteY5-354" fmla="*/ 2044535 h 5749051"/>
              <a:gd name="connsiteX6-355" fmla="*/ 5753402 w 5770674"/>
              <a:gd name="connsiteY6-356" fmla="*/ 3704516 h 5749051"/>
              <a:gd name="connsiteX7-357" fmla="*/ 5770674 w 5770674"/>
              <a:gd name="connsiteY7-358" fmla="*/ 5736172 h 5749051"/>
              <a:gd name="connsiteX8-359" fmla="*/ 3708867 w 5770674"/>
              <a:gd name="connsiteY8-360" fmla="*/ 5749051 h 5749051"/>
              <a:gd name="connsiteX9-361" fmla="*/ 2048885 w 5770674"/>
              <a:gd name="connsiteY9-362" fmla="*/ 5749051 h 5749051"/>
              <a:gd name="connsiteX10-363" fmla="*/ 4350 w 5770674"/>
              <a:gd name="connsiteY10-364" fmla="*/ 3704516 h 5749051"/>
              <a:gd name="connsiteX11-365" fmla="*/ 4350 w 5770674"/>
              <a:gd name="connsiteY11-366" fmla="*/ 2044535 h 5749051"/>
              <a:gd name="connsiteX0-367" fmla="*/ 4350 w 5758165"/>
              <a:gd name="connsiteY0-368" fmla="*/ 2044535 h 5755222"/>
              <a:gd name="connsiteX1-369" fmla="*/ 0 w 5758165"/>
              <a:gd name="connsiteY1-370" fmla="*/ 1284 h 5755222"/>
              <a:gd name="connsiteX2-371" fmla="*/ 2048885 w 5758165"/>
              <a:gd name="connsiteY2-372" fmla="*/ 0 h 5755222"/>
              <a:gd name="connsiteX3-373" fmla="*/ 3708867 w 5758165"/>
              <a:gd name="connsiteY3-374" fmla="*/ 0 h 5755222"/>
              <a:gd name="connsiteX4-375" fmla="*/ 5758165 w 5758165"/>
              <a:gd name="connsiteY4-376" fmla="*/ 311 h 5755222"/>
              <a:gd name="connsiteX5-377" fmla="*/ 5753402 w 5758165"/>
              <a:gd name="connsiteY5-378" fmla="*/ 2044535 h 5755222"/>
              <a:gd name="connsiteX6-379" fmla="*/ 5753402 w 5758165"/>
              <a:gd name="connsiteY6-380" fmla="*/ 3704516 h 5755222"/>
              <a:gd name="connsiteX7-381" fmla="*/ 5754005 w 5758165"/>
              <a:gd name="connsiteY7-382" fmla="*/ 5755222 h 5755222"/>
              <a:gd name="connsiteX8-383" fmla="*/ 3708867 w 5758165"/>
              <a:gd name="connsiteY8-384" fmla="*/ 5749051 h 5755222"/>
              <a:gd name="connsiteX9-385" fmla="*/ 2048885 w 5758165"/>
              <a:gd name="connsiteY9-386" fmla="*/ 5749051 h 5755222"/>
              <a:gd name="connsiteX10-387" fmla="*/ 4350 w 5758165"/>
              <a:gd name="connsiteY10-388" fmla="*/ 3704516 h 5755222"/>
              <a:gd name="connsiteX11-389" fmla="*/ 4350 w 5758165"/>
              <a:gd name="connsiteY11-390" fmla="*/ 2044535 h 5755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5222">
                <a:moveTo>
                  <a:pt x="4350" y="2044535"/>
                </a:moveTo>
                <a:lnTo>
                  <a:pt x="0" y="1284"/>
                </a:lnTo>
                <a:lnTo>
                  <a:pt x="2048885" y="0"/>
                </a:lnTo>
                <a:lnTo>
                  <a:pt x="3708867" y="0"/>
                </a:lnTo>
                <a:lnTo>
                  <a:pt x="5758165" y="311"/>
                </a:lnTo>
                <a:cubicBezTo>
                  <a:pt x="5757371" y="679338"/>
                  <a:pt x="5754196" y="1365508"/>
                  <a:pt x="5753402" y="2044535"/>
                </a:cubicBezTo>
                <a:lnTo>
                  <a:pt x="5753402" y="3704516"/>
                </a:lnTo>
                <a:lnTo>
                  <a:pt x="5754005" y="5755222"/>
                </a:lnTo>
                <a:lnTo>
                  <a:pt x="3708867" y="5749051"/>
                </a:lnTo>
                <a:lnTo>
                  <a:pt x="2048885" y="5749051"/>
                </a:lnTo>
                <a:cubicBezTo>
                  <a:pt x="919719" y="5749051"/>
                  <a:pt x="4350" y="4833682"/>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Quote">
    <p:spTree>
      <p:nvGrpSpPr>
        <p:cNvPr id="1" name=""/>
        <p:cNvGrpSpPr/>
        <p:nvPr/>
      </p:nvGrpSpPr>
      <p:grpSpPr>
        <a:xfrm>
          <a:off x="0" y="0"/>
          <a:ext cx="0" cy="0"/>
          <a:chOff x="0" y="0"/>
          <a:chExt cx="0" cy="0"/>
        </a:xfrm>
      </p:grpSpPr>
      <p:sp>
        <p:nvSpPr>
          <p:cNvPr id="3" name="Content Placeholder 2"/>
          <p:cNvSpPr>
            <a:spLocks noGrp="1"/>
          </p:cNvSpPr>
          <p:nvPr>
            <p:ph idx="1"/>
          </p:nvPr>
        </p:nvSpPr>
        <p:spPr>
          <a:xfrm>
            <a:off x="6658377" y="566739"/>
            <a:ext cx="5087537" cy="4564061"/>
          </a:xfrm>
        </p:spPr>
        <p:txBody>
          <a:bodyPr anchor="ctr" anchorCtr="0"/>
          <a:lstStyle>
            <a:lvl1pPr marL="128905" indent="-128905">
              <a:lnSpc>
                <a:spcPct val="95000"/>
              </a:lnSpc>
              <a:spcBef>
                <a:spcPts val="0"/>
              </a:spcBef>
              <a:defRPr sz="2200">
                <a:solidFill>
                  <a:schemeClr val="accent1"/>
                </a:solidFill>
              </a:defRPr>
            </a:lvl1pPr>
            <a:lvl2pPr marL="128905" indent="-128905">
              <a:lnSpc>
                <a:spcPct val="95000"/>
              </a:lnSpc>
              <a:spcBef>
                <a:spcPts val="0"/>
              </a:spcBef>
              <a:buNone/>
              <a:defRPr sz="2200" b="0">
                <a:solidFill>
                  <a:schemeClr val="accent1"/>
                </a:solidFill>
              </a:defRPr>
            </a:lvl2pPr>
            <a:lvl3pPr marL="128905" indent="-128905">
              <a:lnSpc>
                <a:spcPct val="95000"/>
              </a:lnSpc>
              <a:spcBef>
                <a:spcPts val="0"/>
              </a:spcBef>
              <a:buNone/>
              <a:defRPr sz="2200" b="0">
                <a:solidFill>
                  <a:schemeClr val="accent1"/>
                </a:solidFill>
              </a:defRPr>
            </a:lvl3pPr>
            <a:lvl4pPr marL="128905" indent="-128905">
              <a:lnSpc>
                <a:spcPct val="95000"/>
              </a:lnSpc>
              <a:spcBef>
                <a:spcPts val="0"/>
              </a:spcBef>
              <a:buNone/>
              <a:defRPr sz="2200" b="0">
                <a:solidFill>
                  <a:schemeClr val="accent1"/>
                </a:solidFill>
              </a:defRPr>
            </a:lvl4pPr>
            <a:lvl5pPr marL="128905" indent="-128905">
              <a:lnSpc>
                <a:spcPct val="95000"/>
              </a:lnSpc>
              <a:spcBef>
                <a:spcPts val="0"/>
              </a:spcBef>
              <a:buNone/>
              <a:defRPr sz="2200" b="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7" name="Picture Placeholder 9"/>
          <p:cNvSpPr>
            <a:spLocks noGrp="1"/>
          </p:cNvSpPr>
          <p:nvPr>
            <p:ph type="pic" sz="quarter" idx="13" hasCustomPrompt="1"/>
          </p:nvPr>
        </p:nvSpPr>
        <p:spPr>
          <a:xfrm>
            <a:off x="-12879" y="-5074"/>
            <a:ext cx="5758165" cy="5750091"/>
          </a:xfrm>
          <a:custGeom>
            <a:avLst/>
            <a:gdLst>
              <a:gd name="connsiteX0" fmla="*/ 0 w 5749052"/>
              <a:gd name="connsiteY0" fmla="*/ 2044535 h 5749051"/>
              <a:gd name="connsiteX1" fmla="*/ 2044535 w 5749052"/>
              <a:gd name="connsiteY1" fmla="*/ 0 h 5749051"/>
              <a:gd name="connsiteX2" fmla="*/ 3704517 w 5749052"/>
              <a:gd name="connsiteY2" fmla="*/ 0 h 5749051"/>
              <a:gd name="connsiteX3" fmla="*/ 5749052 w 5749052"/>
              <a:gd name="connsiteY3" fmla="*/ 2044535 h 5749051"/>
              <a:gd name="connsiteX4" fmla="*/ 5749052 w 5749052"/>
              <a:gd name="connsiteY4" fmla="*/ 3704516 h 5749051"/>
              <a:gd name="connsiteX5" fmla="*/ 3704517 w 5749052"/>
              <a:gd name="connsiteY5" fmla="*/ 5749051 h 5749051"/>
              <a:gd name="connsiteX6" fmla="*/ 2044535 w 5749052"/>
              <a:gd name="connsiteY6" fmla="*/ 5749051 h 5749051"/>
              <a:gd name="connsiteX7" fmla="*/ 0 w 5749052"/>
              <a:gd name="connsiteY7" fmla="*/ 3704516 h 5749051"/>
              <a:gd name="connsiteX8" fmla="*/ 0 w 5749052"/>
              <a:gd name="connsiteY8" fmla="*/ 2044535 h 5749051"/>
              <a:gd name="connsiteX0-1" fmla="*/ 0 w 5749052"/>
              <a:gd name="connsiteY0-2" fmla="*/ 2044535 h 5749051"/>
              <a:gd name="connsiteX1-3" fmla="*/ 588917 w 5749052"/>
              <a:gd name="connsiteY1-4" fmla="*/ 610381 h 5749051"/>
              <a:gd name="connsiteX2-5" fmla="*/ 2044535 w 5749052"/>
              <a:gd name="connsiteY2-6" fmla="*/ 0 h 5749051"/>
              <a:gd name="connsiteX3-7" fmla="*/ 3704517 w 5749052"/>
              <a:gd name="connsiteY3-8" fmla="*/ 0 h 5749051"/>
              <a:gd name="connsiteX4-9" fmla="*/ 5749052 w 5749052"/>
              <a:gd name="connsiteY4-10" fmla="*/ 2044535 h 5749051"/>
              <a:gd name="connsiteX5-11" fmla="*/ 5749052 w 5749052"/>
              <a:gd name="connsiteY5-12" fmla="*/ 3704516 h 5749051"/>
              <a:gd name="connsiteX6-13" fmla="*/ 3704517 w 5749052"/>
              <a:gd name="connsiteY6-14" fmla="*/ 5749051 h 5749051"/>
              <a:gd name="connsiteX7-15" fmla="*/ 2044535 w 5749052"/>
              <a:gd name="connsiteY7-16" fmla="*/ 5749051 h 5749051"/>
              <a:gd name="connsiteX8-17" fmla="*/ 0 w 5749052"/>
              <a:gd name="connsiteY8-18" fmla="*/ 3704516 h 5749051"/>
              <a:gd name="connsiteX9" fmla="*/ 0 w 5749052"/>
              <a:gd name="connsiteY9" fmla="*/ 2044535 h 5749051"/>
              <a:gd name="connsiteX0-19" fmla="*/ 0 w 5749052"/>
              <a:gd name="connsiteY0-20" fmla="*/ 2044535 h 5749051"/>
              <a:gd name="connsiteX1-21" fmla="*/ 588917 w 5749052"/>
              <a:gd name="connsiteY1-22" fmla="*/ 610381 h 5749051"/>
              <a:gd name="connsiteX2-23" fmla="*/ 2044535 w 5749052"/>
              <a:gd name="connsiteY2-24" fmla="*/ 0 h 5749051"/>
              <a:gd name="connsiteX3-25" fmla="*/ 3704517 w 5749052"/>
              <a:gd name="connsiteY3-26" fmla="*/ 0 h 5749051"/>
              <a:gd name="connsiteX4-27" fmla="*/ 5749052 w 5749052"/>
              <a:gd name="connsiteY4-28" fmla="*/ 2044535 h 5749051"/>
              <a:gd name="connsiteX5-29" fmla="*/ 5749052 w 5749052"/>
              <a:gd name="connsiteY5-30" fmla="*/ 3704516 h 5749051"/>
              <a:gd name="connsiteX6-31" fmla="*/ 3704517 w 5749052"/>
              <a:gd name="connsiteY6-32" fmla="*/ 5749051 h 5749051"/>
              <a:gd name="connsiteX7-33" fmla="*/ 2044535 w 5749052"/>
              <a:gd name="connsiteY7-34" fmla="*/ 5749051 h 5749051"/>
              <a:gd name="connsiteX8-35" fmla="*/ 0 w 5749052"/>
              <a:gd name="connsiteY8-36" fmla="*/ 3704516 h 5749051"/>
              <a:gd name="connsiteX9-37" fmla="*/ 0 w 5749052"/>
              <a:gd name="connsiteY9-38" fmla="*/ 2044535 h 5749051"/>
              <a:gd name="connsiteX0-39" fmla="*/ 0 w 5749052"/>
              <a:gd name="connsiteY0-40" fmla="*/ 2044535 h 5749051"/>
              <a:gd name="connsiteX1-41" fmla="*/ 588917 w 5749052"/>
              <a:gd name="connsiteY1-42" fmla="*/ 610381 h 5749051"/>
              <a:gd name="connsiteX2-43" fmla="*/ 2044535 w 5749052"/>
              <a:gd name="connsiteY2-44" fmla="*/ 0 h 5749051"/>
              <a:gd name="connsiteX3-45" fmla="*/ 3704517 w 5749052"/>
              <a:gd name="connsiteY3-46" fmla="*/ 0 h 5749051"/>
              <a:gd name="connsiteX4-47" fmla="*/ 5749052 w 5749052"/>
              <a:gd name="connsiteY4-48" fmla="*/ 2044535 h 5749051"/>
              <a:gd name="connsiteX5-49" fmla="*/ 5749052 w 5749052"/>
              <a:gd name="connsiteY5-50" fmla="*/ 3704516 h 5749051"/>
              <a:gd name="connsiteX6-51" fmla="*/ 3704517 w 5749052"/>
              <a:gd name="connsiteY6-52" fmla="*/ 5749051 h 5749051"/>
              <a:gd name="connsiteX7-53" fmla="*/ 2044535 w 5749052"/>
              <a:gd name="connsiteY7-54" fmla="*/ 5749051 h 5749051"/>
              <a:gd name="connsiteX8-55" fmla="*/ 0 w 5749052"/>
              <a:gd name="connsiteY8-56" fmla="*/ 3704516 h 5749051"/>
              <a:gd name="connsiteX9-57" fmla="*/ 0 w 5749052"/>
              <a:gd name="connsiteY9-58" fmla="*/ 2044535 h 5749051"/>
              <a:gd name="connsiteX0-59" fmla="*/ 0 w 5749052"/>
              <a:gd name="connsiteY0-60" fmla="*/ 2044535 h 5749051"/>
              <a:gd name="connsiteX1-61" fmla="*/ 588917 w 5749052"/>
              <a:gd name="connsiteY1-62" fmla="*/ 610381 h 5749051"/>
              <a:gd name="connsiteX2-63" fmla="*/ 2044535 w 5749052"/>
              <a:gd name="connsiteY2-64" fmla="*/ 0 h 5749051"/>
              <a:gd name="connsiteX3-65" fmla="*/ 3704517 w 5749052"/>
              <a:gd name="connsiteY3-66" fmla="*/ 0 h 5749051"/>
              <a:gd name="connsiteX4-67" fmla="*/ 5749052 w 5749052"/>
              <a:gd name="connsiteY4-68" fmla="*/ 2044535 h 5749051"/>
              <a:gd name="connsiteX5-69" fmla="*/ 5749052 w 5749052"/>
              <a:gd name="connsiteY5-70" fmla="*/ 3704516 h 5749051"/>
              <a:gd name="connsiteX6-71" fmla="*/ 3704517 w 5749052"/>
              <a:gd name="connsiteY6-72" fmla="*/ 5749051 h 5749051"/>
              <a:gd name="connsiteX7-73" fmla="*/ 2044535 w 5749052"/>
              <a:gd name="connsiteY7-74" fmla="*/ 5749051 h 5749051"/>
              <a:gd name="connsiteX8-75" fmla="*/ 0 w 5749052"/>
              <a:gd name="connsiteY8-76" fmla="*/ 3704516 h 5749051"/>
              <a:gd name="connsiteX9-77" fmla="*/ 0 w 5749052"/>
              <a:gd name="connsiteY9-78" fmla="*/ 2044535 h 5749051"/>
              <a:gd name="connsiteX0-79" fmla="*/ 235331 w 5984383"/>
              <a:gd name="connsiteY0-80" fmla="*/ 2044535 h 5749051"/>
              <a:gd name="connsiteX1-81" fmla="*/ 0 w 5984383"/>
              <a:gd name="connsiteY1-82" fmla="*/ 17953 h 5749051"/>
              <a:gd name="connsiteX2-83" fmla="*/ 2279866 w 5984383"/>
              <a:gd name="connsiteY2-84" fmla="*/ 0 h 5749051"/>
              <a:gd name="connsiteX3-85" fmla="*/ 3939848 w 5984383"/>
              <a:gd name="connsiteY3-86" fmla="*/ 0 h 5749051"/>
              <a:gd name="connsiteX4-87" fmla="*/ 5984383 w 5984383"/>
              <a:gd name="connsiteY4-88" fmla="*/ 2044535 h 5749051"/>
              <a:gd name="connsiteX5-89" fmla="*/ 5984383 w 5984383"/>
              <a:gd name="connsiteY5-90" fmla="*/ 3704516 h 5749051"/>
              <a:gd name="connsiteX6-91" fmla="*/ 3939848 w 5984383"/>
              <a:gd name="connsiteY6-92" fmla="*/ 5749051 h 5749051"/>
              <a:gd name="connsiteX7-93" fmla="*/ 2279866 w 5984383"/>
              <a:gd name="connsiteY7-94" fmla="*/ 5749051 h 5749051"/>
              <a:gd name="connsiteX8-95" fmla="*/ 235331 w 5984383"/>
              <a:gd name="connsiteY8-96" fmla="*/ 3704516 h 5749051"/>
              <a:gd name="connsiteX9-97" fmla="*/ 235331 w 5984383"/>
              <a:gd name="connsiteY9-98" fmla="*/ 2044535 h 5749051"/>
              <a:gd name="connsiteX0-99" fmla="*/ 4350 w 5753402"/>
              <a:gd name="connsiteY0-100" fmla="*/ 2044535 h 5749051"/>
              <a:gd name="connsiteX1-101" fmla="*/ 0 w 5753402"/>
              <a:gd name="connsiteY1-102" fmla="*/ 1284 h 5749051"/>
              <a:gd name="connsiteX2-103" fmla="*/ 2048885 w 5753402"/>
              <a:gd name="connsiteY2-104" fmla="*/ 0 h 5749051"/>
              <a:gd name="connsiteX3-105" fmla="*/ 3708867 w 5753402"/>
              <a:gd name="connsiteY3-106" fmla="*/ 0 h 5749051"/>
              <a:gd name="connsiteX4-107" fmla="*/ 5753402 w 5753402"/>
              <a:gd name="connsiteY4-108" fmla="*/ 2044535 h 5749051"/>
              <a:gd name="connsiteX5-109" fmla="*/ 5753402 w 5753402"/>
              <a:gd name="connsiteY5-110" fmla="*/ 3704516 h 5749051"/>
              <a:gd name="connsiteX6-111" fmla="*/ 3708867 w 5753402"/>
              <a:gd name="connsiteY6-112" fmla="*/ 5749051 h 5749051"/>
              <a:gd name="connsiteX7-113" fmla="*/ 2048885 w 5753402"/>
              <a:gd name="connsiteY7-114" fmla="*/ 5749051 h 5749051"/>
              <a:gd name="connsiteX8-115" fmla="*/ 4350 w 5753402"/>
              <a:gd name="connsiteY8-116" fmla="*/ 3704516 h 5749051"/>
              <a:gd name="connsiteX9-117" fmla="*/ 4350 w 5753402"/>
              <a:gd name="connsiteY9-118" fmla="*/ 2044535 h 5749051"/>
              <a:gd name="connsiteX0-119" fmla="*/ 4350 w 5753402"/>
              <a:gd name="connsiteY0-120" fmla="*/ 2044535 h 5749051"/>
              <a:gd name="connsiteX1-121" fmla="*/ 0 w 5753402"/>
              <a:gd name="connsiteY1-122" fmla="*/ 1284 h 5749051"/>
              <a:gd name="connsiteX2-123" fmla="*/ 2048885 w 5753402"/>
              <a:gd name="connsiteY2-124" fmla="*/ 0 h 5749051"/>
              <a:gd name="connsiteX3-125" fmla="*/ 3708867 w 5753402"/>
              <a:gd name="connsiteY3-126" fmla="*/ 0 h 5749051"/>
              <a:gd name="connsiteX4-127" fmla="*/ 5229527 w 5753402"/>
              <a:gd name="connsiteY4-128" fmla="*/ 678968 h 5749051"/>
              <a:gd name="connsiteX5-129" fmla="*/ 5753402 w 5753402"/>
              <a:gd name="connsiteY5-130" fmla="*/ 2044535 h 5749051"/>
              <a:gd name="connsiteX6-131" fmla="*/ 5753402 w 5753402"/>
              <a:gd name="connsiteY6-132" fmla="*/ 3704516 h 5749051"/>
              <a:gd name="connsiteX7-133" fmla="*/ 3708867 w 5753402"/>
              <a:gd name="connsiteY7-134" fmla="*/ 5749051 h 5749051"/>
              <a:gd name="connsiteX8-135" fmla="*/ 2048885 w 5753402"/>
              <a:gd name="connsiteY8-136" fmla="*/ 5749051 h 5749051"/>
              <a:gd name="connsiteX9-137" fmla="*/ 4350 w 5753402"/>
              <a:gd name="connsiteY9-138" fmla="*/ 3704516 h 5749051"/>
              <a:gd name="connsiteX10" fmla="*/ 4350 w 5753402"/>
              <a:gd name="connsiteY10" fmla="*/ 2044535 h 5749051"/>
              <a:gd name="connsiteX0-139" fmla="*/ 4350 w 5753402"/>
              <a:gd name="connsiteY0-140" fmla="*/ 2044535 h 5749051"/>
              <a:gd name="connsiteX1-141" fmla="*/ 0 w 5753402"/>
              <a:gd name="connsiteY1-142" fmla="*/ 1284 h 5749051"/>
              <a:gd name="connsiteX2-143" fmla="*/ 2048885 w 5753402"/>
              <a:gd name="connsiteY2-144" fmla="*/ 0 h 5749051"/>
              <a:gd name="connsiteX3-145" fmla="*/ 3708867 w 5753402"/>
              <a:gd name="connsiteY3-146" fmla="*/ 0 h 5749051"/>
              <a:gd name="connsiteX4-147" fmla="*/ 5229527 w 5753402"/>
              <a:gd name="connsiteY4-148" fmla="*/ 678968 h 5749051"/>
              <a:gd name="connsiteX5-149" fmla="*/ 5753402 w 5753402"/>
              <a:gd name="connsiteY5-150" fmla="*/ 2044535 h 5749051"/>
              <a:gd name="connsiteX6-151" fmla="*/ 5753402 w 5753402"/>
              <a:gd name="connsiteY6-152" fmla="*/ 3704516 h 5749051"/>
              <a:gd name="connsiteX7-153" fmla="*/ 3708867 w 5753402"/>
              <a:gd name="connsiteY7-154" fmla="*/ 5749051 h 5749051"/>
              <a:gd name="connsiteX8-155" fmla="*/ 2048885 w 5753402"/>
              <a:gd name="connsiteY8-156" fmla="*/ 5749051 h 5749051"/>
              <a:gd name="connsiteX9-157" fmla="*/ 4350 w 5753402"/>
              <a:gd name="connsiteY9-158" fmla="*/ 3704516 h 5749051"/>
              <a:gd name="connsiteX10-159" fmla="*/ 4350 w 5753402"/>
              <a:gd name="connsiteY10-160" fmla="*/ 2044535 h 5749051"/>
              <a:gd name="connsiteX0-161" fmla="*/ 4350 w 5753402"/>
              <a:gd name="connsiteY0-162" fmla="*/ 2044535 h 5749051"/>
              <a:gd name="connsiteX1-163" fmla="*/ 0 w 5753402"/>
              <a:gd name="connsiteY1-164" fmla="*/ 1284 h 5749051"/>
              <a:gd name="connsiteX2-165" fmla="*/ 2048885 w 5753402"/>
              <a:gd name="connsiteY2-166" fmla="*/ 0 h 5749051"/>
              <a:gd name="connsiteX3-167" fmla="*/ 3708867 w 5753402"/>
              <a:gd name="connsiteY3-168" fmla="*/ 0 h 5749051"/>
              <a:gd name="connsiteX4-169" fmla="*/ 5229527 w 5753402"/>
              <a:gd name="connsiteY4-170" fmla="*/ 678968 h 5749051"/>
              <a:gd name="connsiteX5-171" fmla="*/ 5753402 w 5753402"/>
              <a:gd name="connsiteY5-172" fmla="*/ 2044535 h 5749051"/>
              <a:gd name="connsiteX6-173" fmla="*/ 5753402 w 5753402"/>
              <a:gd name="connsiteY6-174" fmla="*/ 3704516 h 5749051"/>
              <a:gd name="connsiteX7-175" fmla="*/ 3708867 w 5753402"/>
              <a:gd name="connsiteY7-176" fmla="*/ 5749051 h 5749051"/>
              <a:gd name="connsiteX8-177" fmla="*/ 2048885 w 5753402"/>
              <a:gd name="connsiteY8-178" fmla="*/ 5749051 h 5749051"/>
              <a:gd name="connsiteX9-179" fmla="*/ 4350 w 5753402"/>
              <a:gd name="connsiteY9-180" fmla="*/ 3704516 h 5749051"/>
              <a:gd name="connsiteX10-181" fmla="*/ 4350 w 5753402"/>
              <a:gd name="connsiteY10-182" fmla="*/ 2044535 h 5749051"/>
              <a:gd name="connsiteX0-183" fmla="*/ 4350 w 5753402"/>
              <a:gd name="connsiteY0-184" fmla="*/ 2044535 h 5749051"/>
              <a:gd name="connsiteX1-185" fmla="*/ 0 w 5753402"/>
              <a:gd name="connsiteY1-186" fmla="*/ 1284 h 5749051"/>
              <a:gd name="connsiteX2-187" fmla="*/ 2048885 w 5753402"/>
              <a:gd name="connsiteY2-188" fmla="*/ 0 h 5749051"/>
              <a:gd name="connsiteX3-189" fmla="*/ 3708867 w 5753402"/>
              <a:gd name="connsiteY3-190" fmla="*/ 0 h 5749051"/>
              <a:gd name="connsiteX4-191" fmla="*/ 5229527 w 5753402"/>
              <a:gd name="connsiteY4-192" fmla="*/ 678968 h 5749051"/>
              <a:gd name="connsiteX5-193" fmla="*/ 5753402 w 5753402"/>
              <a:gd name="connsiteY5-194" fmla="*/ 2044535 h 5749051"/>
              <a:gd name="connsiteX6-195" fmla="*/ 5753402 w 5753402"/>
              <a:gd name="connsiteY6-196" fmla="*/ 3704516 h 5749051"/>
              <a:gd name="connsiteX7-197" fmla="*/ 3708867 w 5753402"/>
              <a:gd name="connsiteY7-198" fmla="*/ 5749051 h 5749051"/>
              <a:gd name="connsiteX8-199" fmla="*/ 2048885 w 5753402"/>
              <a:gd name="connsiteY8-200" fmla="*/ 5749051 h 5749051"/>
              <a:gd name="connsiteX9-201" fmla="*/ 4350 w 5753402"/>
              <a:gd name="connsiteY9-202" fmla="*/ 3704516 h 5749051"/>
              <a:gd name="connsiteX10-203" fmla="*/ 4350 w 5753402"/>
              <a:gd name="connsiteY10-204" fmla="*/ 2044535 h 5749051"/>
              <a:gd name="connsiteX0-205" fmla="*/ 4350 w 5755783"/>
              <a:gd name="connsiteY0-206" fmla="*/ 2044535 h 5749051"/>
              <a:gd name="connsiteX1-207" fmla="*/ 0 w 5755783"/>
              <a:gd name="connsiteY1-208" fmla="*/ 1284 h 5749051"/>
              <a:gd name="connsiteX2-209" fmla="*/ 2048885 w 5755783"/>
              <a:gd name="connsiteY2-210" fmla="*/ 0 h 5749051"/>
              <a:gd name="connsiteX3-211" fmla="*/ 3708867 w 5755783"/>
              <a:gd name="connsiteY3-212" fmla="*/ 0 h 5749051"/>
              <a:gd name="connsiteX4-213" fmla="*/ 5755783 w 5755783"/>
              <a:gd name="connsiteY4-214" fmla="*/ 7455 h 5749051"/>
              <a:gd name="connsiteX5-215" fmla="*/ 5753402 w 5755783"/>
              <a:gd name="connsiteY5-216" fmla="*/ 2044535 h 5749051"/>
              <a:gd name="connsiteX6-217" fmla="*/ 5753402 w 5755783"/>
              <a:gd name="connsiteY6-218" fmla="*/ 3704516 h 5749051"/>
              <a:gd name="connsiteX7-219" fmla="*/ 3708867 w 5755783"/>
              <a:gd name="connsiteY7-220" fmla="*/ 5749051 h 5749051"/>
              <a:gd name="connsiteX8-221" fmla="*/ 2048885 w 5755783"/>
              <a:gd name="connsiteY8-222" fmla="*/ 5749051 h 5749051"/>
              <a:gd name="connsiteX9-223" fmla="*/ 4350 w 5755783"/>
              <a:gd name="connsiteY9-224" fmla="*/ 3704516 h 5749051"/>
              <a:gd name="connsiteX10-225" fmla="*/ 4350 w 5755783"/>
              <a:gd name="connsiteY10-226" fmla="*/ 2044535 h 5749051"/>
              <a:gd name="connsiteX0-227" fmla="*/ 4350 w 5758165"/>
              <a:gd name="connsiteY0-228" fmla="*/ 2044535 h 5749051"/>
              <a:gd name="connsiteX1-229" fmla="*/ 0 w 5758165"/>
              <a:gd name="connsiteY1-230" fmla="*/ 1284 h 5749051"/>
              <a:gd name="connsiteX2-231" fmla="*/ 2048885 w 5758165"/>
              <a:gd name="connsiteY2-232" fmla="*/ 0 h 5749051"/>
              <a:gd name="connsiteX3-233" fmla="*/ 3708867 w 5758165"/>
              <a:gd name="connsiteY3-234" fmla="*/ 0 h 5749051"/>
              <a:gd name="connsiteX4-235" fmla="*/ 5758165 w 5758165"/>
              <a:gd name="connsiteY4-236" fmla="*/ 311 h 5749051"/>
              <a:gd name="connsiteX5-237" fmla="*/ 5753402 w 5758165"/>
              <a:gd name="connsiteY5-238" fmla="*/ 2044535 h 5749051"/>
              <a:gd name="connsiteX6-239" fmla="*/ 5753402 w 5758165"/>
              <a:gd name="connsiteY6-240" fmla="*/ 3704516 h 5749051"/>
              <a:gd name="connsiteX7-241" fmla="*/ 3708867 w 5758165"/>
              <a:gd name="connsiteY7-242" fmla="*/ 5749051 h 5749051"/>
              <a:gd name="connsiteX8-243" fmla="*/ 2048885 w 5758165"/>
              <a:gd name="connsiteY8-244" fmla="*/ 5749051 h 5749051"/>
              <a:gd name="connsiteX9-245" fmla="*/ 4350 w 5758165"/>
              <a:gd name="connsiteY9-246" fmla="*/ 3704516 h 5749051"/>
              <a:gd name="connsiteX10-247" fmla="*/ 4350 w 5758165"/>
              <a:gd name="connsiteY10-248" fmla="*/ 2044535 h 5749051"/>
              <a:gd name="connsiteX0-249" fmla="*/ 4350 w 5758165"/>
              <a:gd name="connsiteY0-250" fmla="*/ 2044535 h 5749051"/>
              <a:gd name="connsiteX1-251" fmla="*/ 0 w 5758165"/>
              <a:gd name="connsiteY1-252" fmla="*/ 1284 h 5749051"/>
              <a:gd name="connsiteX2-253" fmla="*/ 2048885 w 5758165"/>
              <a:gd name="connsiteY2-254" fmla="*/ 0 h 5749051"/>
              <a:gd name="connsiteX3-255" fmla="*/ 3708867 w 5758165"/>
              <a:gd name="connsiteY3-256" fmla="*/ 0 h 5749051"/>
              <a:gd name="connsiteX4-257" fmla="*/ 5758165 w 5758165"/>
              <a:gd name="connsiteY4-258" fmla="*/ 311 h 5749051"/>
              <a:gd name="connsiteX5-259" fmla="*/ 5753402 w 5758165"/>
              <a:gd name="connsiteY5-260" fmla="*/ 2044535 h 5749051"/>
              <a:gd name="connsiteX6-261" fmla="*/ 5753402 w 5758165"/>
              <a:gd name="connsiteY6-262" fmla="*/ 3704516 h 5749051"/>
              <a:gd name="connsiteX7-263" fmla="*/ 3708867 w 5758165"/>
              <a:gd name="connsiteY7-264" fmla="*/ 5749051 h 5749051"/>
              <a:gd name="connsiteX8-265" fmla="*/ 2048885 w 5758165"/>
              <a:gd name="connsiteY8-266" fmla="*/ 5749051 h 5749051"/>
              <a:gd name="connsiteX9-267" fmla="*/ 656823 w 5758165"/>
              <a:gd name="connsiteY9-268" fmla="*/ 5195260 h 5749051"/>
              <a:gd name="connsiteX10-269" fmla="*/ 4350 w 5758165"/>
              <a:gd name="connsiteY10-270" fmla="*/ 3704516 h 5749051"/>
              <a:gd name="connsiteX11" fmla="*/ 4350 w 5758165"/>
              <a:gd name="connsiteY11" fmla="*/ 2044535 h 5749051"/>
              <a:gd name="connsiteX0-271" fmla="*/ 4350 w 5758165"/>
              <a:gd name="connsiteY0-272" fmla="*/ 2044535 h 5749051"/>
              <a:gd name="connsiteX1-273" fmla="*/ 0 w 5758165"/>
              <a:gd name="connsiteY1-274" fmla="*/ 1284 h 5749051"/>
              <a:gd name="connsiteX2-275" fmla="*/ 2048885 w 5758165"/>
              <a:gd name="connsiteY2-276" fmla="*/ 0 h 5749051"/>
              <a:gd name="connsiteX3-277" fmla="*/ 3708867 w 5758165"/>
              <a:gd name="connsiteY3-278" fmla="*/ 0 h 5749051"/>
              <a:gd name="connsiteX4-279" fmla="*/ 5758165 w 5758165"/>
              <a:gd name="connsiteY4-280" fmla="*/ 311 h 5749051"/>
              <a:gd name="connsiteX5-281" fmla="*/ 5753402 w 5758165"/>
              <a:gd name="connsiteY5-282" fmla="*/ 2044535 h 5749051"/>
              <a:gd name="connsiteX6-283" fmla="*/ 5753402 w 5758165"/>
              <a:gd name="connsiteY6-284" fmla="*/ 3704516 h 5749051"/>
              <a:gd name="connsiteX7-285" fmla="*/ 3708867 w 5758165"/>
              <a:gd name="connsiteY7-286" fmla="*/ 5749051 h 5749051"/>
              <a:gd name="connsiteX8-287" fmla="*/ 2048885 w 5758165"/>
              <a:gd name="connsiteY8-288" fmla="*/ 5749051 h 5749051"/>
              <a:gd name="connsiteX9-289" fmla="*/ 656823 w 5758165"/>
              <a:gd name="connsiteY9-290" fmla="*/ 5195260 h 5749051"/>
              <a:gd name="connsiteX10-291" fmla="*/ 4350 w 5758165"/>
              <a:gd name="connsiteY10-292" fmla="*/ 3704516 h 5749051"/>
              <a:gd name="connsiteX11-293" fmla="*/ 4350 w 5758165"/>
              <a:gd name="connsiteY11-294" fmla="*/ 2044535 h 5749051"/>
              <a:gd name="connsiteX0-295" fmla="*/ 4350 w 5758165"/>
              <a:gd name="connsiteY0-296" fmla="*/ 2044535 h 5749051"/>
              <a:gd name="connsiteX1-297" fmla="*/ 0 w 5758165"/>
              <a:gd name="connsiteY1-298" fmla="*/ 1284 h 5749051"/>
              <a:gd name="connsiteX2-299" fmla="*/ 2048885 w 5758165"/>
              <a:gd name="connsiteY2-300" fmla="*/ 0 h 5749051"/>
              <a:gd name="connsiteX3-301" fmla="*/ 3708867 w 5758165"/>
              <a:gd name="connsiteY3-302" fmla="*/ 0 h 5749051"/>
              <a:gd name="connsiteX4-303" fmla="*/ 5758165 w 5758165"/>
              <a:gd name="connsiteY4-304" fmla="*/ 311 h 5749051"/>
              <a:gd name="connsiteX5-305" fmla="*/ 5753402 w 5758165"/>
              <a:gd name="connsiteY5-306" fmla="*/ 2044535 h 5749051"/>
              <a:gd name="connsiteX6-307" fmla="*/ 5753402 w 5758165"/>
              <a:gd name="connsiteY6-308" fmla="*/ 3704516 h 5749051"/>
              <a:gd name="connsiteX7-309" fmla="*/ 3708867 w 5758165"/>
              <a:gd name="connsiteY7-310" fmla="*/ 5749051 h 5749051"/>
              <a:gd name="connsiteX8-311" fmla="*/ 2048885 w 5758165"/>
              <a:gd name="connsiteY8-312" fmla="*/ 5749051 h 5749051"/>
              <a:gd name="connsiteX9-313" fmla="*/ 656823 w 5758165"/>
              <a:gd name="connsiteY9-314" fmla="*/ 5195260 h 5749051"/>
              <a:gd name="connsiteX10-315" fmla="*/ 4350 w 5758165"/>
              <a:gd name="connsiteY10-316" fmla="*/ 3704516 h 5749051"/>
              <a:gd name="connsiteX11-317" fmla="*/ 4350 w 5758165"/>
              <a:gd name="connsiteY11-318" fmla="*/ 2044535 h 5749051"/>
              <a:gd name="connsiteX0-319" fmla="*/ 4350 w 5758165"/>
              <a:gd name="connsiteY0-320" fmla="*/ 2044535 h 5749051"/>
              <a:gd name="connsiteX1-321" fmla="*/ 0 w 5758165"/>
              <a:gd name="connsiteY1-322" fmla="*/ 1284 h 5749051"/>
              <a:gd name="connsiteX2-323" fmla="*/ 2048885 w 5758165"/>
              <a:gd name="connsiteY2-324" fmla="*/ 0 h 5749051"/>
              <a:gd name="connsiteX3-325" fmla="*/ 3708867 w 5758165"/>
              <a:gd name="connsiteY3-326" fmla="*/ 0 h 5749051"/>
              <a:gd name="connsiteX4-327" fmla="*/ 5758165 w 5758165"/>
              <a:gd name="connsiteY4-328" fmla="*/ 311 h 5749051"/>
              <a:gd name="connsiteX5-329" fmla="*/ 5753402 w 5758165"/>
              <a:gd name="connsiteY5-330" fmla="*/ 2044535 h 5749051"/>
              <a:gd name="connsiteX6-331" fmla="*/ 5753402 w 5758165"/>
              <a:gd name="connsiteY6-332" fmla="*/ 3704516 h 5749051"/>
              <a:gd name="connsiteX7-333" fmla="*/ 3708867 w 5758165"/>
              <a:gd name="connsiteY7-334" fmla="*/ 5749051 h 5749051"/>
              <a:gd name="connsiteX8-335" fmla="*/ 2048885 w 5758165"/>
              <a:gd name="connsiteY8-336" fmla="*/ 5749051 h 5749051"/>
              <a:gd name="connsiteX9-337" fmla="*/ 656823 w 5758165"/>
              <a:gd name="connsiteY9-338" fmla="*/ 5195260 h 5749051"/>
              <a:gd name="connsiteX10-339" fmla="*/ 4350 w 5758165"/>
              <a:gd name="connsiteY10-340" fmla="*/ 3704516 h 5749051"/>
              <a:gd name="connsiteX11-341" fmla="*/ 4350 w 5758165"/>
              <a:gd name="connsiteY11-342" fmla="*/ 2044535 h 5749051"/>
              <a:gd name="connsiteX0-343" fmla="*/ 4350 w 5758165"/>
              <a:gd name="connsiteY0-344" fmla="*/ 2044535 h 5749051"/>
              <a:gd name="connsiteX1-345" fmla="*/ 0 w 5758165"/>
              <a:gd name="connsiteY1-346" fmla="*/ 1284 h 5749051"/>
              <a:gd name="connsiteX2-347" fmla="*/ 2048885 w 5758165"/>
              <a:gd name="connsiteY2-348" fmla="*/ 0 h 5749051"/>
              <a:gd name="connsiteX3-349" fmla="*/ 3708867 w 5758165"/>
              <a:gd name="connsiteY3-350" fmla="*/ 0 h 5749051"/>
              <a:gd name="connsiteX4-351" fmla="*/ 5758165 w 5758165"/>
              <a:gd name="connsiteY4-352" fmla="*/ 311 h 5749051"/>
              <a:gd name="connsiteX5-353" fmla="*/ 5753402 w 5758165"/>
              <a:gd name="connsiteY5-354" fmla="*/ 2044535 h 5749051"/>
              <a:gd name="connsiteX6-355" fmla="*/ 5753402 w 5758165"/>
              <a:gd name="connsiteY6-356" fmla="*/ 3704516 h 5749051"/>
              <a:gd name="connsiteX7-357" fmla="*/ 3708867 w 5758165"/>
              <a:gd name="connsiteY7-358" fmla="*/ 5749051 h 5749051"/>
              <a:gd name="connsiteX8-359" fmla="*/ 2048885 w 5758165"/>
              <a:gd name="connsiteY8-360" fmla="*/ 5749051 h 5749051"/>
              <a:gd name="connsiteX9-361" fmla="*/ 4361 w 5758165"/>
              <a:gd name="connsiteY9-362" fmla="*/ 5738185 h 5749051"/>
              <a:gd name="connsiteX10-363" fmla="*/ 4350 w 5758165"/>
              <a:gd name="connsiteY10-364" fmla="*/ 3704516 h 5749051"/>
              <a:gd name="connsiteX11-365" fmla="*/ 4350 w 5758165"/>
              <a:gd name="connsiteY11-366" fmla="*/ 2044535 h 5749051"/>
              <a:gd name="connsiteX0-367" fmla="*/ 4350 w 5758165"/>
              <a:gd name="connsiteY0-368" fmla="*/ 2044535 h 5750091"/>
              <a:gd name="connsiteX1-369" fmla="*/ 0 w 5758165"/>
              <a:gd name="connsiteY1-370" fmla="*/ 1284 h 5750091"/>
              <a:gd name="connsiteX2-371" fmla="*/ 2048885 w 5758165"/>
              <a:gd name="connsiteY2-372" fmla="*/ 0 h 5750091"/>
              <a:gd name="connsiteX3-373" fmla="*/ 3708867 w 5758165"/>
              <a:gd name="connsiteY3-374" fmla="*/ 0 h 5750091"/>
              <a:gd name="connsiteX4-375" fmla="*/ 5758165 w 5758165"/>
              <a:gd name="connsiteY4-376" fmla="*/ 311 h 5750091"/>
              <a:gd name="connsiteX5-377" fmla="*/ 5753402 w 5758165"/>
              <a:gd name="connsiteY5-378" fmla="*/ 2044535 h 5750091"/>
              <a:gd name="connsiteX6-379" fmla="*/ 5753402 w 5758165"/>
              <a:gd name="connsiteY6-380" fmla="*/ 3704516 h 5750091"/>
              <a:gd name="connsiteX7-381" fmla="*/ 3708867 w 5758165"/>
              <a:gd name="connsiteY7-382" fmla="*/ 5749051 h 5750091"/>
              <a:gd name="connsiteX8-383" fmla="*/ 2048885 w 5758165"/>
              <a:gd name="connsiteY8-384" fmla="*/ 5749051 h 5750091"/>
              <a:gd name="connsiteX9-385" fmla="*/ 6743 w 5758165"/>
              <a:gd name="connsiteY9-386" fmla="*/ 5750091 h 5750091"/>
              <a:gd name="connsiteX10-387" fmla="*/ 4350 w 5758165"/>
              <a:gd name="connsiteY10-388" fmla="*/ 3704516 h 5750091"/>
              <a:gd name="connsiteX11-389" fmla="*/ 4350 w 5758165"/>
              <a:gd name="connsiteY11-390" fmla="*/ 2044535 h 575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159" y="connsiteY10-160"/>
              </a:cxn>
              <a:cxn ang="0">
                <a:pos x="connsiteX11-293" y="connsiteY11-294"/>
              </a:cxn>
            </a:cxnLst>
            <a:rect l="l" t="t" r="r" b="b"/>
            <a:pathLst>
              <a:path w="5758165" h="5750091">
                <a:moveTo>
                  <a:pt x="4350" y="2044535"/>
                </a:moveTo>
                <a:lnTo>
                  <a:pt x="0" y="1284"/>
                </a:lnTo>
                <a:lnTo>
                  <a:pt x="2048885" y="0"/>
                </a:lnTo>
                <a:lnTo>
                  <a:pt x="3708867" y="0"/>
                </a:lnTo>
                <a:lnTo>
                  <a:pt x="5758165" y="311"/>
                </a:lnTo>
                <a:cubicBezTo>
                  <a:pt x="5757371" y="679338"/>
                  <a:pt x="5754196" y="1365508"/>
                  <a:pt x="5753402" y="2044535"/>
                </a:cubicBezTo>
                <a:lnTo>
                  <a:pt x="5753402" y="3704516"/>
                </a:lnTo>
                <a:cubicBezTo>
                  <a:pt x="5753402" y="4833682"/>
                  <a:pt x="4838033" y="5749051"/>
                  <a:pt x="3708867" y="5749051"/>
                </a:cubicBezTo>
                <a:lnTo>
                  <a:pt x="2048885" y="5749051"/>
                </a:lnTo>
                <a:lnTo>
                  <a:pt x="6743" y="5750091"/>
                </a:lnTo>
                <a:cubicBezTo>
                  <a:pt x="6739" y="5072201"/>
                  <a:pt x="4354" y="4382406"/>
                  <a:pt x="4350" y="3704516"/>
                </a:cubicBezTo>
                <a:lnTo>
                  <a:pt x="4350" y="2044535"/>
                </a:lnTo>
                <a:close/>
              </a:path>
            </a:pathLst>
          </a:custGeom>
        </p:spPr>
        <p:txBody>
          <a:bodyPr/>
          <a:lstStyle/>
          <a:p>
            <a:r>
              <a:rPr lang="en-US" dirty="0"/>
              <a:t>Drag picture to placeholder or click icon to add</a:t>
            </a:r>
            <a:endParaRPr lang="en-GB"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15" name="Picture Placeholder 14"/>
          <p:cNvSpPr>
            <a:spLocks noGrp="1"/>
          </p:cNvSpPr>
          <p:nvPr>
            <p:ph type="pic" sz="quarter" idx="12" hasCustomPrompt="1"/>
          </p:nvPr>
        </p:nvSpPr>
        <p:spPr>
          <a:xfrm>
            <a:off x="-1" y="-2382"/>
            <a:ext cx="11745914" cy="5781431"/>
          </a:xfrm>
          <a:custGeom>
            <a:avLst/>
            <a:gdLst>
              <a:gd name="connsiteX0" fmla="*/ 1397894 w 11745914"/>
              <a:gd name="connsiteY0" fmla="*/ 0 h 5760000"/>
              <a:gd name="connsiteX1" fmla="*/ 11745914 w 11745914"/>
              <a:gd name="connsiteY1" fmla="*/ 0 h 5760000"/>
              <a:gd name="connsiteX2" fmla="*/ 11745914 w 11745914"/>
              <a:gd name="connsiteY2" fmla="*/ 0 h 5760000"/>
              <a:gd name="connsiteX3" fmla="*/ 11745914 w 11745914"/>
              <a:gd name="connsiteY3" fmla="*/ 4362106 h 5760000"/>
              <a:gd name="connsiteX4" fmla="*/ 10348020 w 11745914"/>
              <a:gd name="connsiteY4" fmla="*/ 5760000 h 5760000"/>
              <a:gd name="connsiteX5" fmla="*/ 0 w 11745914"/>
              <a:gd name="connsiteY5" fmla="*/ 5760000 h 5760000"/>
              <a:gd name="connsiteX6" fmla="*/ 0 w 11745914"/>
              <a:gd name="connsiteY6" fmla="*/ 5760000 h 5760000"/>
              <a:gd name="connsiteX7" fmla="*/ 0 w 11745914"/>
              <a:gd name="connsiteY7" fmla="*/ 1397894 h 5760000"/>
              <a:gd name="connsiteX8" fmla="*/ 1397894 w 11745914"/>
              <a:gd name="connsiteY8" fmla="*/ 0 h 5760000"/>
              <a:gd name="connsiteX0-1" fmla="*/ 1397894 w 11745914"/>
              <a:gd name="connsiteY0-2" fmla="*/ 0 h 5760000"/>
              <a:gd name="connsiteX1-3" fmla="*/ 11745914 w 11745914"/>
              <a:gd name="connsiteY1-4" fmla="*/ 0 h 5760000"/>
              <a:gd name="connsiteX2-5" fmla="*/ 11745914 w 11745914"/>
              <a:gd name="connsiteY2-6" fmla="*/ 0 h 5760000"/>
              <a:gd name="connsiteX3-7" fmla="*/ 11745914 w 11745914"/>
              <a:gd name="connsiteY3-8" fmla="*/ 4362106 h 5760000"/>
              <a:gd name="connsiteX4-9" fmla="*/ 10348020 w 11745914"/>
              <a:gd name="connsiteY4-10" fmla="*/ 5760000 h 5760000"/>
              <a:gd name="connsiteX5-11" fmla="*/ 0 w 11745914"/>
              <a:gd name="connsiteY5-12" fmla="*/ 5760000 h 5760000"/>
              <a:gd name="connsiteX6-13" fmla="*/ 0 w 11745914"/>
              <a:gd name="connsiteY6-14" fmla="*/ 5760000 h 5760000"/>
              <a:gd name="connsiteX7-15" fmla="*/ 0 w 11745914"/>
              <a:gd name="connsiteY7-16" fmla="*/ 1397894 h 5760000"/>
              <a:gd name="connsiteX8-17" fmla="*/ 423864 w 11745914"/>
              <a:gd name="connsiteY8-18" fmla="*/ 395288 h 5760000"/>
              <a:gd name="connsiteX9" fmla="*/ 1397894 w 11745914"/>
              <a:gd name="connsiteY9" fmla="*/ 0 h 5760000"/>
              <a:gd name="connsiteX0-19" fmla="*/ 1397894 w 11745914"/>
              <a:gd name="connsiteY0-20" fmla="*/ 0 h 5760000"/>
              <a:gd name="connsiteX1-21" fmla="*/ 11745914 w 11745914"/>
              <a:gd name="connsiteY1-22" fmla="*/ 0 h 5760000"/>
              <a:gd name="connsiteX2-23" fmla="*/ 11745914 w 11745914"/>
              <a:gd name="connsiteY2-24" fmla="*/ 0 h 5760000"/>
              <a:gd name="connsiteX3-25" fmla="*/ 11745914 w 11745914"/>
              <a:gd name="connsiteY3-26" fmla="*/ 4362106 h 5760000"/>
              <a:gd name="connsiteX4-27" fmla="*/ 10348020 w 11745914"/>
              <a:gd name="connsiteY4-28" fmla="*/ 5760000 h 5760000"/>
              <a:gd name="connsiteX5-29" fmla="*/ 0 w 11745914"/>
              <a:gd name="connsiteY5-30" fmla="*/ 5760000 h 5760000"/>
              <a:gd name="connsiteX6-31" fmla="*/ 0 w 11745914"/>
              <a:gd name="connsiteY6-32" fmla="*/ 5760000 h 5760000"/>
              <a:gd name="connsiteX7-33" fmla="*/ 0 w 11745914"/>
              <a:gd name="connsiteY7-34" fmla="*/ 1397894 h 5760000"/>
              <a:gd name="connsiteX8-35" fmla="*/ 423864 w 11745914"/>
              <a:gd name="connsiteY8-36" fmla="*/ 395288 h 5760000"/>
              <a:gd name="connsiteX9-37" fmla="*/ 1397894 w 11745914"/>
              <a:gd name="connsiteY9-38" fmla="*/ 0 h 5760000"/>
              <a:gd name="connsiteX0-39" fmla="*/ 1483623 w 11831643"/>
              <a:gd name="connsiteY0-40" fmla="*/ 86592 h 5846592"/>
              <a:gd name="connsiteX1-41" fmla="*/ 11831643 w 11831643"/>
              <a:gd name="connsiteY1-42" fmla="*/ 86592 h 5846592"/>
              <a:gd name="connsiteX2-43" fmla="*/ 11831643 w 11831643"/>
              <a:gd name="connsiteY2-44" fmla="*/ 86592 h 5846592"/>
              <a:gd name="connsiteX3-45" fmla="*/ 11831643 w 11831643"/>
              <a:gd name="connsiteY3-46" fmla="*/ 4448698 h 5846592"/>
              <a:gd name="connsiteX4-47" fmla="*/ 10433749 w 11831643"/>
              <a:gd name="connsiteY4-48" fmla="*/ 5846592 h 5846592"/>
              <a:gd name="connsiteX5-49" fmla="*/ 85729 w 11831643"/>
              <a:gd name="connsiteY5-50" fmla="*/ 5846592 h 5846592"/>
              <a:gd name="connsiteX6-51" fmla="*/ 85729 w 11831643"/>
              <a:gd name="connsiteY6-52" fmla="*/ 5846592 h 5846592"/>
              <a:gd name="connsiteX7-53" fmla="*/ 85729 w 11831643"/>
              <a:gd name="connsiteY7-54" fmla="*/ 1484486 h 5846592"/>
              <a:gd name="connsiteX8-55" fmla="*/ 90493 w 11831643"/>
              <a:gd name="connsiteY8-56" fmla="*/ 91355 h 5846592"/>
              <a:gd name="connsiteX9-57" fmla="*/ 1483623 w 11831643"/>
              <a:gd name="connsiteY9-58" fmla="*/ 86592 h 5846592"/>
              <a:gd name="connsiteX0-59" fmla="*/ 1483623 w 11831643"/>
              <a:gd name="connsiteY0-60" fmla="*/ 0 h 5760000"/>
              <a:gd name="connsiteX1-61" fmla="*/ 11831643 w 11831643"/>
              <a:gd name="connsiteY1-62" fmla="*/ 0 h 5760000"/>
              <a:gd name="connsiteX2-63" fmla="*/ 11831643 w 11831643"/>
              <a:gd name="connsiteY2-64" fmla="*/ 0 h 5760000"/>
              <a:gd name="connsiteX3-65" fmla="*/ 11831643 w 11831643"/>
              <a:gd name="connsiteY3-66" fmla="*/ 4362106 h 5760000"/>
              <a:gd name="connsiteX4-67" fmla="*/ 10433749 w 11831643"/>
              <a:gd name="connsiteY4-68" fmla="*/ 5760000 h 5760000"/>
              <a:gd name="connsiteX5-69" fmla="*/ 85729 w 11831643"/>
              <a:gd name="connsiteY5-70" fmla="*/ 5760000 h 5760000"/>
              <a:gd name="connsiteX6-71" fmla="*/ 85729 w 11831643"/>
              <a:gd name="connsiteY6-72" fmla="*/ 5760000 h 5760000"/>
              <a:gd name="connsiteX7-73" fmla="*/ 85729 w 11831643"/>
              <a:gd name="connsiteY7-74" fmla="*/ 1397894 h 5760000"/>
              <a:gd name="connsiteX8-75" fmla="*/ 90493 w 11831643"/>
              <a:gd name="connsiteY8-76" fmla="*/ 4763 h 5760000"/>
              <a:gd name="connsiteX9-77" fmla="*/ 1483623 w 11831643"/>
              <a:gd name="connsiteY9-78" fmla="*/ 0 h 5760000"/>
              <a:gd name="connsiteX0-79" fmla="*/ 1397894 w 11745914"/>
              <a:gd name="connsiteY0-80" fmla="*/ 0 h 5760000"/>
              <a:gd name="connsiteX1-81" fmla="*/ 11745914 w 11745914"/>
              <a:gd name="connsiteY1-82" fmla="*/ 0 h 5760000"/>
              <a:gd name="connsiteX2-83" fmla="*/ 11745914 w 11745914"/>
              <a:gd name="connsiteY2-84" fmla="*/ 0 h 5760000"/>
              <a:gd name="connsiteX3-85" fmla="*/ 11745914 w 11745914"/>
              <a:gd name="connsiteY3-86" fmla="*/ 4362106 h 5760000"/>
              <a:gd name="connsiteX4-87" fmla="*/ 10348020 w 11745914"/>
              <a:gd name="connsiteY4-88" fmla="*/ 5760000 h 5760000"/>
              <a:gd name="connsiteX5-89" fmla="*/ 0 w 11745914"/>
              <a:gd name="connsiteY5-90" fmla="*/ 5760000 h 5760000"/>
              <a:gd name="connsiteX6-91" fmla="*/ 0 w 11745914"/>
              <a:gd name="connsiteY6-92" fmla="*/ 5760000 h 5760000"/>
              <a:gd name="connsiteX7-93" fmla="*/ 0 w 11745914"/>
              <a:gd name="connsiteY7-94" fmla="*/ 1397894 h 5760000"/>
              <a:gd name="connsiteX8-95" fmla="*/ 4764 w 11745914"/>
              <a:gd name="connsiteY8-96" fmla="*/ 4763 h 5760000"/>
              <a:gd name="connsiteX9-97" fmla="*/ 1397894 w 11745914"/>
              <a:gd name="connsiteY9-98" fmla="*/ 0 h 5760000"/>
              <a:gd name="connsiteX0-99" fmla="*/ 1397894 w 11745914"/>
              <a:gd name="connsiteY0-100" fmla="*/ 2381 h 5762381"/>
              <a:gd name="connsiteX1-101" fmla="*/ 11745914 w 11745914"/>
              <a:gd name="connsiteY1-102" fmla="*/ 2381 h 5762381"/>
              <a:gd name="connsiteX2-103" fmla="*/ 11745914 w 11745914"/>
              <a:gd name="connsiteY2-104" fmla="*/ 2381 h 5762381"/>
              <a:gd name="connsiteX3-105" fmla="*/ 11745914 w 11745914"/>
              <a:gd name="connsiteY3-106" fmla="*/ 4364487 h 5762381"/>
              <a:gd name="connsiteX4-107" fmla="*/ 10348020 w 11745914"/>
              <a:gd name="connsiteY4-108" fmla="*/ 5762381 h 5762381"/>
              <a:gd name="connsiteX5-109" fmla="*/ 0 w 11745914"/>
              <a:gd name="connsiteY5-110" fmla="*/ 5762381 h 5762381"/>
              <a:gd name="connsiteX6-111" fmla="*/ 0 w 11745914"/>
              <a:gd name="connsiteY6-112" fmla="*/ 5762381 h 5762381"/>
              <a:gd name="connsiteX7-113" fmla="*/ 0 w 11745914"/>
              <a:gd name="connsiteY7-114" fmla="*/ 1400275 h 5762381"/>
              <a:gd name="connsiteX8-115" fmla="*/ 2382 w 11745914"/>
              <a:gd name="connsiteY8-116" fmla="*/ 0 h 5762381"/>
              <a:gd name="connsiteX9-117" fmla="*/ 1397894 w 11745914"/>
              <a:gd name="connsiteY9-118" fmla="*/ 2381 h 5762381"/>
              <a:gd name="connsiteX0-119" fmla="*/ 1397894 w 11745914"/>
              <a:gd name="connsiteY0-120" fmla="*/ 2381 h 5762381"/>
              <a:gd name="connsiteX1-121" fmla="*/ 11745914 w 11745914"/>
              <a:gd name="connsiteY1-122" fmla="*/ 2381 h 5762381"/>
              <a:gd name="connsiteX2-123" fmla="*/ 11745914 w 11745914"/>
              <a:gd name="connsiteY2-124" fmla="*/ 2381 h 5762381"/>
              <a:gd name="connsiteX3-125" fmla="*/ 11745914 w 11745914"/>
              <a:gd name="connsiteY3-126" fmla="*/ 2440437 h 5762381"/>
              <a:gd name="connsiteX4-127" fmla="*/ 10348020 w 11745914"/>
              <a:gd name="connsiteY4-128" fmla="*/ 5762381 h 5762381"/>
              <a:gd name="connsiteX5-129" fmla="*/ 0 w 11745914"/>
              <a:gd name="connsiteY5-130" fmla="*/ 5762381 h 5762381"/>
              <a:gd name="connsiteX6-131" fmla="*/ 0 w 11745914"/>
              <a:gd name="connsiteY6-132" fmla="*/ 5762381 h 5762381"/>
              <a:gd name="connsiteX7-133" fmla="*/ 0 w 11745914"/>
              <a:gd name="connsiteY7-134" fmla="*/ 1400275 h 5762381"/>
              <a:gd name="connsiteX8-135" fmla="*/ 2382 w 11745914"/>
              <a:gd name="connsiteY8-136" fmla="*/ 0 h 5762381"/>
              <a:gd name="connsiteX9-137" fmla="*/ 1397894 w 11745914"/>
              <a:gd name="connsiteY9-138" fmla="*/ 2381 h 5762381"/>
              <a:gd name="connsiteX0-139" fmla="*/ 1397894 w 11745914"/>
              <a:gd name="connsiteY0-140" fmla="*/ 2381 h 5781431"/>
              <a:gd name="connsiteX1-141" fmla="*/ 11745914 w 11745914"/>
              <a:gd name="connsiteY1-142" fmla="*/ 2381 h 5781431"/>
              <a:gd name="connsiteX2-143" fmla="*/ 11745914 w 11745914"/>
              <a:gd name="connsiteY2-144" fmla="*/ 2381 h 5781431"/>
              <a:gd name="connsiteX3-145" fmla="*/ 11745914 w 11745914"/>
              <a:gd name="connsiteY3-146" fmla="*/ 2440437 h 5781431"/>
              <a:gd name="connsiteX4-147" fmla="*/ 7795320 w 11745914"/>
              <a:gd name="connsiteY4-148" fmla="*/ 5781431 h 5781431"/>
              <a:gd name="connsiteX5-149" fmla="*/ 0 w 11745914"/>
              <a:gd name="connsiteY5-150" fmla="*/ 5762381 h 5781431"/>
              <a:gd name="connsiteX6-151" fmla="*/ 0 w 11745914"/>
              <a:gd name="connsiteY6-152" fmla="*/ 5762381 h 5781431"/>
              <a:gd name="connsiteX7-153" fmla="*/ 0 w 11745914"/>
              <a:gd name="connsiteY7-154" fmla="*/ 1400275 h 5781431"/>
              <a:gd name="connsiteX8-155" fmla="*/ 2382 w 11745914"/>
              <a:gd name="connsiteY8-156" fmla="*/ 0 h 5781431"/>
              <a:gd name="connsiteX9-157" fmla="*/ 1397894 w 11745914"/>
              <a:gd name="connsiteY9-158" fmla="*/ 2381 h 5781431"/>
              <a:gd name="connsiteX0-159" fmla="*/ 1397894 w 11745914"/>
              <a:gd name="connsiteY0-160" fmla="*/ 2381 h 5781431"/>
              <a:gd name="connsiteX1-161" fmla="*/ 11745914 w 11745914"/>
              <a:gd name="connsiteY1-162" fmla="*/ 2381 h 5781431"/>
              <a:gd name="connsiteX2-163" fmla="*/ 11745914 w 11745914"/>
              <a:gd name="connsiteY2-164" fmla="*/ 2381 h 5781431"/>
              <a:gd name="connsiteX3-165" fmla="*/ 11745914 w 11745914"/>
              <a:gd name="connsiteY3-166" fmla="*/ 2440437 h 5781431"/>
              <a:gd name="connsiteX4-167" fmla="*/ 7795320 w 11745914"/>
              <a:gd name="connsiteY4-168" fmla="*/ 5781431 h 5781431"/>
              <a:gd name="connsiteX5-169" fmla="*/ 0 w 11745914"/>
              <a:gd name="connsiteY5-170" fmla="*/ 5762381 h 5781431"/>
              <a:gd name="connsiteX6-171" fmla="*/ 0 w 11745914"/>
              <a:gd name="connsiteY6-172" fmla="*/ 5762381 h 5781431"/>
              <a:gd name="connsiteX7-173" fmla="*/ 0 w 11745914"/>
              <a:gd name="connsiteY7-174" fmla="*/ 1400275 h 5781431"/>
              <a:gd name="connsiteX8-175" fmla="*/ 2382 w 11745914"/>
              <a:gd name="connsiteY8-176" fmla="*/ 0 h 5781431"/>
              <a:gd name="connsiteX9-177" fmla="*/ 1397894 w 11745914"/>
              <a:gd name="connsiteY9-178" fmla="*/ 2381 h 57814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Lst>
            <a:rect l="l" t="t" r="r" b="b"/>
            <a:pathLst>
              <a:path w="11745914" h="5781431">
                <a:moveTo>
                  <a:pt x="1397894" y="2381"/>
                </a:moveTo>
                <a:lnTo>
                  <a:pt x="11745914" y="2381"/>
                </a:lnTo>
                <a:lnTo>
                  <a:pt x="11745914" y="2381"/>
                </a:lnTo>
                <a:lnTo>
                  <a:pt x="11745914" y="2440437"/>
                </a:lnTo>
                <a:cubicBezTo>
                  <a:pt x="11745914" y="3212473"/>
                  <a:pt x="10529506" y="5781431"/>
                  <a:pt x="7795320" y="5781431"/>
                </a:cubicBezTo>
                <a:lnTo>
                  <a:pt x="0" y="5762381"/>
                </a:lnTo>
                <a:lnTo>
                  <a:pt x="0" y="5762381"/>
                </a:lnTo>
                <a:lnTo>
                  <a:pt x="0" y="1400275"/>
                </a:lnTo>
                <a:lnTo>
                  <a:pt x="2382" y="0"/>
                </a:lnTo>
                <a:lnTo>
                  <a:pt x="1397894" y="2381"/>
                </a:lnTo>
                <a:close/>
              </a:path>
            </a:pathLst>
          </a:custGeom>
        </p:spPr>
        <p:txBody>
          <a:bodyPr/>
          <a:lstStyle/>
          <a:p>
            <a:r>
              <a:rPr lang="en-US" dirty="0"/>
              <a:t>Drag picture to placeholder or click icon to add</a:t>
            </a:r>
            <a:endParaRPr lang="en-GB" dirty="0"/>
          </a:p>
        </p:txBody>
      </p:sp>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itle, Text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81725"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6181725"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463550"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Image (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3550" y="2022475"/>
            <a:ext cx="5564188" cy="360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p:cNvSpPr>
            <a:spLocks noGrp="1"/>
          </p:cNvSpPr>
          <p:nvPr>
            <p:ph type="title"/>
          </p:nvPr>
        </p:nvSpPr>
        <p:spPr>
          <a:xfrm>
            <a:off x="474662" y="528034"/>
            <a:ext cx="5564188" cy="1007678"/>
          </a:xfrm>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sp>
        <p:nvSpPr>
          <p:cNvPr id="10" name="Picture Placeholder 9"/>
          <p:cNvSpPr>
            <a:spLocks noGrp="1"/>
          </p:cNvSpPr>
          <p:nvPr>
            <p:ph type="pic" sz="quarter" idx="12" hasCustomPrompt="1"/>
          </p:nvPr>
        </p:nvSpPr>
        <p:spPr>
          <a:xfrm>
            <a:off x="6632575" y="566738"/>
            <a:ext cx="5113338" cy="5113337"/>
          </a:xfrm>
          <a:prstGeom prst="roundRect">
            <a:avLst>
              <a:gd name="adj" fmla="val 25482"/>
            </a:avLst>
          </a:prstGeom>
        </p:spPr>
        <p:txBody>
          <a:bodyPr/>
          <a:lstStyle/>
          <a:p>
            <a:r>
              <a:rPr lang="en-US" dirty="0"/>
              <a:t>Drag picture to placeholder or click icon to add</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rgbClr val="ECF0F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999" y="1583999"/>
            <a:ext cx="9366564" cy="3600000"/>
          </a:xfrm>
        </p:spPr>
        <p:txBody>
          <a:bodyPr/>
          <a:lstStyle>
            <a:lvl1pPr>
              <a:defRPr sz="4000"/>
            </a:lvl1p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EBC41589-D1C4-4BDC-AA48-3EF7E766A328}" type="datetime1">
              <a:rPr lang="en-GB" smtClean="0"/>
              <a:t>03/12/2018</a:t>
            </a:fld>
            <a:endParaRPr lang="en-GB" dirty="0"/>
          </a:p>
        </p:txBody>
      </p:sp>
      <p:sp>
        <p:nvSpPr>
          <p:cNvPr id="5" name="Footer Placeholder 4"/>
          <p:cNvSpPr>
            <a:spLocks noGrp="1"/>
          </p:cNvSpPr>
          <p:nvPr>
            <p:ph type="ftr" sz="quarter" idx="11"/>
          </p:nvPr>
        </p:nvSpPr>
        <p:spPr/>
        <p:txBody>
          <a:bodyPr/>
          <a:lstStyle/>
          <a:p>
            <a:r>
              <a:rPr lang="en-GB" dirty="0"/>
              <a:t>Private and confidential – Attorney Work Product      Security First</a:t>
            </a:r>
          </a:p>
        </p:txBody>
      </p:sp>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1655" t="16451"/>
          <a:stretch>
            <a:fillRect/>
          </a:stretch>
        </p:blipFill>
        <p:spPr>
          <a:xfrm>
            <a:off x="-4763" y="-1"/>
            <a:ext cx="5668148" cy="1509713"/>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Date Placeholder 2"/>
          <p:cNvSpPr>
            <a:spLocks noGrp="1"/>
          </p:cNvSpPr>
          <p:nvPr>
            <p:ph type="dt" sz="half" idx="10"/>
          </p:nvPr>
        </p:nvSpPr>
        <p:spPr/>
        <p:txBody>
          <a:bodyPr/>
          <a:lstStyle/>
          <a:p>
            <a:fld id="{12B4AD11-B37F-49CE-A271-259CFDDDB0BC}" type="datetime1">
              <a:rPr lang="en-GB" smtClean="0"/>
              <a:t>03/12/2018</a:t>
            </a:fld>
            <a:endParaRPr lang="en-GB" dirty="0"/>
          </a:p>
        </p:txBody>
      </p:sp>
      <p:sp>
        <p:nvSpPr>
          <p:cNvPr id="4" name="Footer Placeholder 3"/>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FD584-570E-4154-A321-290507D2F9CA}" type="datetime1">
              <a:rPr lang="en-GB" smtClean="0"/>
              <a:t>03/12/2018</a:t>
            </a:fld>
            <a:endParaRPr lang="en-GB" dirty="0"/>
          </a:p>
        </p:txBody>
      </p:sp>
      <p:sp>
        <p:nvSpPr>
          <p:cNvPr id="3" name="Footer Placeholder 2"/>
          <p:cNvSpPr>
            <a:spLocks noGrp="1"/>
          </p:cNvSpPr>
          <p:nvPr>
            <p:ph type="ftr" sz="quarter" idx="11"/>
          </p:nvPr>
        </p:nvSpPr>
        <p:spPr/>
        <p:txBody>
          <a:bodyPr/>
          <a:lstStyle/>
          <a:p>
            <a:r>
              <a:rPr lang="en-GB" dirty="0"/>
              <a:t>Private and confidential – Attorney Work Product      Security First</a:t>
            </a:r>
          </a:p>
        </p:txBody>
      </p:sp>
    </p:spTree>
  </p:cSld>
  <p:clrMapOvr>
    <a:masterClrMapping/>
  </p:clrMapOvr>
  <p:hf hdr="0"/>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En blanco 1">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797"/>
            <a:ext cx="12192000" cy="6858000"/>
          </a:xfrm>
          <a:prstGeom prst="rect">
            <a:avLst/>
          </a:prstGeom>
        </p:spPr>
      </p:pic>
      <p:sp>
        <p:nvSpPr>
          <p:cNvPr id="7" name="Date Placeholder 3"/>
          <p:cNvSpPr>
            <a:spLocks noGrp="1"/>
          </p:cNvSpPr>
          <p:nvPr>
            <p:ph type="dt" sz="half" idx="10"/>
          </p:nvPr>
        </p:nvSpPr>
        <p:spPr>
          <a:xfrm>
            <a:off x="1255352" y="6191092"/>
            <a:ext cx="859117" cy="365125"/>
          </a:xfrm>
        </p:spPr>
        <p:txBody>
          <a:bodyPr/>
          <a:lstStyle>
            <a:lvl1pPr algn="l">
              <a:defRPr sz="1200">
                <a:solidFill>
                  <a:srgbClr val="575756"/>
                </a:solidFill>
              </a:defRPr>
            </a:lvl1pPr>
          </a:lstStyle>
          <a:p>
            <a:fld id="{A8B0A2E5-18E1-2843-9F87-E238893616AE}" type="datetime1">
              <a:rPr lang="es-CO" smtClean="0"/>
              <a:t>3/12/2018</a:t>
            </a:fld>
            <a:endParaRPr lang="en-US" dirty="0"/>
          </a:p>
        </p:txBody>
      </p:sp>
      <p:sp>
        <p:nvSpPr>
          <p:cNvPr id="8" name="Slide Number Placeholder 5"/>
          <p:cNvSpPr>
            <a:spLocks noGrp="1"/>
          </p:cNvSpPr>
          <p:nvPr>
            <p:ph type="sldNum" sz="quarter" idx="12"/>
          </p:nvPr>
        </p:nvSpPr>
        <p:spPr>
          <a:xfrm>
            <a:off x="704355" y="6191092"/>
            <a:ext cx="550997" cy="365125"/>
          </a:xfrm>
        </p:spPr>
        <p:txBody>
          <a:bodyPr/>
          <a:lstStyle>
            <a:lvl1pPr algn="l">
              <a:defRPr sz="1200">
                <a:solidFill>
                  <a:srgbClr val="575756"/>
                </a:solidFill>
              </a:defRPr>
            </a:lvl1pPr>
          </a:lstStyle>
          <a:p>
            <a:fld id="{D0236402-BB93-974D-B16B-607F125EB327}" type="slidenum">
              <a:rPr lang="en-US" smtClean="0"/>
              <a:t>‹Nº›</a:t>
            </a:fld>
            <a:endParaRPr lang="en-US" dirty="0"/>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0960" y="461624"/>
            <a:ext cx="1603593" cy="517960"/>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2AED0854-35CD-41B0-9834-F977774FE2AB}" type="datetimeFigureOut">
              <a:rPr lang="es-CO" smtClean="0"/>
              <a:t>3/12/2018</a:t>
            </a:fld>
            <a:endParaRPr lang="es-CO" dirty="0"/>
          </a:p>
        </p:txBody>
      </p:sp>
      <p:sp>
        <p:nvSpPr>
          <p:cNvPr id="4" name="3 Marcador de pie de página"/>
          <p:cNvSpPr>
            <a:spLocks noGrp="1"/>
          </p:cNvSpPr>
          <p:nvPr>
            <p:ph type="ftr" sz="quarter" idx="11"/>
          </p:nvPr>
        </p:nvSpPr>
        <p:spPr/>
        <p:txBody>
          <a:bodyPr/>
          <a:lstStyle/>
          <a:p>
            <a:endParaRPr lang="es-CO" dirty="0"/>
          </a:p>
        </p:txBody>
      </p:sp>
      <p:sp>
        <p:nvSpPr>
          <p:cNvPr id="5" name="4 Marcador de número de diapositiva"/>
          <p:cNvSpPr>
            <a:spLocks noGrp="1"/>
          </p:cNvSpPr>
          <p:nvPr>
            <p:ph type="sldNum" sz="quarter" idx="12"/>
          </p:nvPr>
        </p:nvSpPr>
        <p:spPr/>
        <p:txBody>
          <a:bodyPr/>
          <a:lstStyle/>
          <a:p>
            <a:fld id="{49C558DE-5450-4EA8-9203-74C3985621B3}" type="slidenum">
              <a:rPr lang="es-CO" smtClean="0"/>
              <a:t>‹Nº›</a:t>
            </a:fld>
            <a:endParaRPr lang="es-CO" dirty="0"/>
          </a:p>
        </p:txBody>
      </p:sp>
      <p:pic>
        <p:nvPicPr>
          <p:cNvPr id="6" name="Imagen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6404" y="5774792"/>
            <a:ext cx="1912971" cy="767101"/>
          </a:xfrm>
          <a:prstGeom prst="rect">
            <a:avLst/>
          </a:prstGeom>
        </p:spPr>
      </p:pic>
      <p:pic>
        <p:nvPicPr>
          <p:cNvPr id="7" name="Imagen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4010" t="44715"/>
          <a:stretch>
            <a:fillRect/>
          </a:stretch>
        </p:blipFill>
        <p:spPr>
          <a:xfrm>
            <a:off x="0" y="0"/>
            <a:ext cx="6192011" cy="1220941"/>
          </a:xfrm>
          <a:prstGeom prst="rect">
            <a:avLst/>
          </a:prstGeom>
        </p:spPr>
      </p:pic>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3/12/2018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3/12/2018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3/12/2018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image" Target="../media/image4.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3.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3/12/2018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3/12/2018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999" y="528034"/>
            <a:ext cx="11257200" cy="1007678"/>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467999" y="2022475"/>
            <a:ext cx="11257200" cy="3600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1494191" y="6405118"/>
            <a:ext cx="720000" cy="216000"/>
          </a:xfrm>
          <a:prstGeom prst="rect">
            <a:avLst/>
          </a:prstGeom>
        </p:spPr>
        <p:txBody>
          <a:bodyPr vert="horz" lIns="0" tIns="0" rIns="0" bIns="0" rtlCol="0" anchor="t" anchorCtr="0">
            <a:noAutofit/>
          </a:bodyPr>
          <a:lstStyle>
            <a:lvl1pPr algn="l">
              <a:defRPr sz="1000">
                <a:solidFill>
                  <a:schemeClr val="accent1"/>
                </a:solidFill>
              </a:defRPr>
            </a:lvl1pPr>
          </a:lstStyle>
          <a:p>
            <a:fld id="{DF0D99DE-1A57-4F94-BF2E-C9E87366E124}" type="datetime1">
              <a:rPr lang="en-GB" smtClean="0"/>
              <a:t>03/12/2018</a:t>
            </a:fld>
            <a:endParaRPr lang="en-GB" dirty="0"/>
          </a:p>
        </p:txBody>
      </p:sp>
      <p:sp>
        <p:nvSpPr>
          <p:cNvPr id="5" name="Footer Placeholder 4"/>
          <p:cNvSpPr>
            <a:spLocks noGrp="1"/>
          </p:cNvSpPr>
          <p:nvPr>
            <p:ph type="ftr" sz="quarter" idx="3"/>
          </p:nvPr>
        </p:nvSpPr>
        <p:spPr>
          <a:xfrm>
            <a:off x="2240811" y="6405118"/>
            <a:ext cx="6114625" cy="216000"/>
          </a:xfrm>
          <a:prstGeom prst="rect">
            <a:avLst/>
          </a:prstGeom>
        </p:spPr>
        <p:txBody>
          <a:bodyPr vert="horz" lIns="0" tIns="0" rIns="0" bIns="0" rtlCol="0" anchor="t" anchorCtr="0">
            <a:noAutofit/>
          </a:bodyPr>
          <a:lstStyle>
            <a:lvl1pPr algn="l">
              <a:defRPr sz="1000">
                <a:solidFill>
                  <a:schemeClr val="accent1"/>
                </a:solidFill>
              </a:defRPr>
            </a:lvl1pPr>
          </a:lstStyle>
          <a:p>
            <a:r>
              <a:rPr lang="en-GB" dirty="0"/>
              <a:t>Private and confidential – Attorney Work Product      Security First</a:t>
            </a:r>
          </a:p>
        </p:txBody>
      </p:sp>
      <p:sp>
        <p:nvSpPr>
          <p:cNvPr id="12" name="TextBox 11"/>
          <p:cNvSpPr txBox="1"/>
          <p:nvPr userDrawn="1"/>
        </p:nvSpPr>
        <p:spPr>
          <a:xfrm>
            <a:off x="463550" y="6405118"/>
            <a:ext cx="1905000" cy="216000"/>
          </a:xfrm>
          <a:prstGeom prst="rect">
            <a:avLst/>
          </a:prstGeom>
          <a:noFill/>
        </p:spPr>
        <p:txBody>
          <a:bodyPr wrap="square" lIns="0" tIns="0" rIns="0" bIns="0" numCol="1" spcCol="151200" rtlCol="0">
            <a:noAutofit/>
          </a:bodyPr>
          <a:lstStyle/>
          <a:p>
            <a:fld id="{EF540DAE-C9AD-4AB7-834A-30F15928ADCF}" type="slidenum">
              <a:rPr lang="en-GB" sz="1000" smtClean="0">
                <a:solidFill>
                  <a:schemeClr val="accent1"/>
                </a:solidFill>
              </a:rPr>
              <a:t>‹Nº›</a:t>
            </a:fld>
            <a:r>
              <a:rPr lang="en-GB" sz="1000" dirty="0">
                <a:solidFill>
                  <a:schemeClr val="accent1"/>
                </a:solidFill>
              </a:rPr>
              <a:t>    </a:t>
            </a:r>
            <a:r>
              <a:rPr lang="en-GB" sz="1000" baseline="0" dirty="0">
                <a:solidFill>
                  <a:schemeClr val="accent1"/>
                </a:solidFill>
              </a:rPr>
              <a:t> </a:t>
            </a:r>
            <a:r>
              <a:rPr lang="en-GB" sz="1000" dirty="0">
                <a:solidFill>
                  <a:schemeClr val="accent1"/>
                </a:solidFill>
              </a:rPr>
              <a:t>© Experian</a:t>
            </a:r>
          </a:p>
        </p:txBody>
      </p:sp>
      <p:pic>
        <p:nvPicPr>
          <p:cNvPr id="14" name="Picture 13"/>
          <p:cNvPicPr>
            <a:picLocks noChangeAspect="1"/>
          </p:cNvPicPr>
          <p:nvPr userDrawn="1"/>
        </p:nvPicPr>
        <p:blipFill>
          <a:blip r:embed="rId20"/>
          <a:stretch>
            <a:fillRect/>
          </a:stretch>
        </p:blipFill>
        <p:spPr>
          <a:xfrm>
            <a:off x="10253667" y="6158006"/>
            <a:ext cx="1576384" cy="514939"/>
          </a:xfrm>
          <a:prstGeom prst="rect">
            <a:avLst/>
          </a:prstGeom>
        </p:spPr>
      </p:pic>
      <p:sp>
        <p:nvSpPr>
          <p:cNvPr id="9" name="Slide Number Placeholder 5"/>
          <p:cNvSpPr>
            <a:spLocks noGrp="1"/>
          </p:cNvSpPr>
          <p:nvPr>
            <p:ph type="sldNum" sz="quarter" idx="4"/>
          </p:nvPr>
        </p:nvSpPr>
        <p:spPr>
          <a:xfrm>
            <a:off x="463550" y="6938217"/>
            <a:ext cx="1080000" cy="216000"/>
          </a:xfrm>
          <a:prstGeom prst="rect">
            <a:avLst/>
          </a:prstGeom>
        </p:spPr>
        <p:txBody>
          <a:bodyPr lIns="0" tIns="0" rIns="0" bIns="0"/>
          <a:lstStyle>
            <a:lvl1pPr>
              <a:defRPr sz="600">
                <a:solidFill>
                  <a:schemeClr val="bg1"/>
                </a:solidFill>
              </a:defRPr>
            </a:lvl1pPr>
          </a:lstStyle>
          <a:p>
            <a:fld id="{EF540DAE-C9AD-4AB7-834A-30F15928ADCF}" type="slidenum">
              <a:rPr lang="en-GB" smtClean="0"/>
              <a:t>‹Nº›</a:t>
            </a:fld>
            <a:endParaRPr lang="en-GB" dirty="0"/>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hdr="0"/>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0" indent="0" algn="l" defTabSz="914400" rtl="0" eaLnBrk="1" latinLnBrk="0" hangingPunct="1">
        <a:lnSpc>
          <a:spcPct val="95000"/>
        </a:lnSpc>
        <a:spcBef>
          <a:spcPts val="1000"/>
        </a:spcBef>
        <a:buFont typeface="Arial" panose="020B0604020202020204" pitchFamily="34" charset="0"/>
        <a:buNone/>
        <a:defRPr sz="1700" kern="1200">
          <a:solidFill>
            <a:schemeClr val="tx1"/>
          </a:solidFill>
          <a:latin typeface="+mn-lt"/>
          <a:ea typeface="+mn-ea"/>
          <a:cs typeface="+mn-cs"/>
        </a:defRPr>
      </a:lvl1pPr>
      <a:lvl2pPr marL="116205" indent="-116205"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2pPr>
      <a:lvl3pPr marL="319405" indent="-19558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3pPr>
      <a:lvl4pPr marL="457200" indent="-129540" algn="l" defTabSz="914400" rtl="0" eaLnBrk="1" latinLnBrk="0" hangingPunct="1">
        <a:lnSpc>
          <a:spcPct val="90000"/>
        </a:lnSpc>
        <a:spcBef>
          <a:spcPts val="800"/>
        </a:spcBef>
        <a:buClr>
          <a:schemeClr val="tx1"/>
        </a:buClr>
        <a:buSzPct val="110000"/>
        <a:buFont typeface="Arial" panose="020B0604020202020204" pitchFamily="34" charset="0"/>
        <a:buChar char="•"/>
        <a:defRPr sz="1700" b="1" kern="1200">
          <a:solidFill>
            <a:schemeClr val="tx1"/>
          </a:solidFill>
          <a:latin typeface="+mn-lt"/>
          <a:ea typeface="+mn-ea"/>
          <a:cs typeface="+mn-cs"/>
        </a:defRPr>
      </a:lvl4pPr>
      <a:lvl5pPr marL="671830" indent="-194310" algn="l" defTabSz="914400" rtl="0" eaLnBrk="1" latinLnBrk="0" hangingPunct="1">
        <a:lnSpc>
          <a:spcPct val="90000"/>
        </a:lnSpc>
        <a:spcBef>
          <a:spcPts val="800"/>
        </a:spcBef>
        <a:buClr>
          <a:schemeClr val="tx1"/>
        </a:buClr>
        <a:buFont typeface="Arial" panose="020B0604020202020204" pitchFamily="34" charset="0"/>
        <a:buChar char="–"/>
        <a:defRPr sz="17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5.png"/><Relationship Id="rId26" Type="http://schemas.openxmlformats.org/officeDocument/2006/relationships/image" Target="../media/image43.png"/><Relationship Id="rId3" Type="http://schemas.openxmlformats.org/officeDocument/2006/relationships/image" Target="../media/image21.png"/><Relationship Id="rId21" Type="http://schemas.openxmlformats.org/officeDocument/2006/relationships/image" Target="../media/image38.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20.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1.png"/><Relationship Id="rId5" Type="http://schemas.openxmlformats.org/officeDocument/2006/relationships/image" Target="../media/image23.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8.png"/><Relationship Id="rId19" Type="http://schemas.openxmlformats.org/officeDocument/2006/relationships/image" Target="../media/image36.png"/><Relationship Id="rId4" Type="http://schemas.openxmlformats.org/officeDocument/2006/relationships/image" Target="../media/image22.png"/><Relationship Id="rId9" Type="http://schemas.openxmlformats.org/officeDocument/2006/relationships/image" Target="../media/image27.png"/><Relationship Id="rId14" Type="http://schemas.microsoft.com/office/2007/relationships/hdphoto" Target="../media/hdphoto1.wdp"/><Relationship Id="rId22"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45.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7.xml"/><Relationship Id="rId1" Type="http://schemas.openxmlformats.org/officeDocument/2006/relationships/vmlDrawing" Target="../drawings/vmlDrawing2.vml"/><Relationship Id="rId4" Type="http://schemas.openxmlformats.org/officeDocument/2006/relationships/image" Target="../media/image46.wmf"/></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9.png"/><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0.png"/><Relationship Id="rId2" Type="http://schemas.openxmlformats.org/officeDocument/2006/relationships/diagramData" Target="../diagrams/data4.xml"/><Relationship Id="rId1" Type="http://schemas.openxmlformats.org/officeDocument/2006/relationships/slideLayout" Target="../slideLayouts/slideLayout1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1.png"/><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9.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72" y="201946"/>
            <a:ext cx="6103567" cy="1861588"/>
          </a:xfrm>
          <a:prstGeom prst="rect">
            <a:avLst/>
          </a:prstGeom>
        </p:spPr>
      </p:pic>
      <p:cxnSp>
        <p:nvCxnSpPr>
          <p:cNvPr id="13" name="Conector recto 12"/>
          <p:cNvCxnSpPr/>
          <p:nvPr/>
        </p:nvCxnSpPr>
        <p:spPr>
          <a:xfrm>
            <a:off x="598653" y="3030357"/>
            <a:ext cx="6655587"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ctrTitle"/>
          </p:nvPr>
        </p:nvSpPr>
        <p:spPr>
          <a:xfrm>
            <a:off x="598653" y="2175249"/>
            <a:ext cx="9366563" cy="759854"/>
          </a:xfrm>
        </p:spPr>
        <p:txBody>
          <a:bodyPr/>
          <a:lstStyle/>
          <a:p>
            <a:r>
              <a:rPr lang="es-CO" b="1" dirty="0">
                <a:solidFill>
                  <a:schemeClr val="accent1">
                    <a:lumMod val="75000"/>
                  </a:schemeClr>
                </a:solidFill>
              </a:rPr>
              <a:t>Modelo Ágil Experian</a:t>
            </a:r>
            <a:endParaRPr lang="es-CO" dirty="0"/>
          </a:p>
        </p:txBody>
      </p:sp>
      <p:sp>
        <p:nvSpPr>
          <p:cNvPr id="5" name="Rectángulo 4"/>
          <p:cNvSpPr/>
          <p:nvPr/>
        </p:nvSpPr>
        <p:spPr>
          <a:xfrm>
            <a:off x="532218" y="3125612"/>
            <a:ext cx="3249608" cy="369332"/>
          </a:xfrm>
          <a:prstGeom prst="rect">
            <a:avLst/>
          </a:prstGeom>
        </p:spPr>
        <p:txBody>
          <a:bodyPr wrap="none">
            <a:spAutoFit/>
          </a:bodyPr>
          <a:lstStyle/>
          <a:p>
            <a:r>
              <a:rPr lang="es-ES" altLang="en-US" dirty="0">
                <a:solidFill>
                  <a:schemeClr val="accent1">
                    <a:lumMod val="75000"/>
                  </a:schemeClr>
                </a:solidFill>
              </a:rPr>
              <a:t>21</a:t>
            </a:r>
            <a:r>
              <a:rPr lang="en-US" dirty="0">
                <a:solidFill>
                  <a:schemeClr val="accent1">
                    <a:lumMod val="75000"/>
                  </a:schemeClr>
                </a:solidFill>
              </a:rPr>
              <a:t> de </a:t>
            </a:r>
            <a:r>
              <a:rPr lang="en-US" dirty="0" err="1">
                <a:solidFill>
                  <a:schemeClr val="accent1">
                    <a:lumMod val="75000"/>
                  </a:schemeClr>
                </a:solidFill>
              </a:rPr>
              <a:t>Noviembre</a:t>
            </a:r>
            <a:r>
              <a:rPr lang="en-US" dirty="0">
                <a:solidFill>
                  <a:schemeClr val="accent1">
                    <a:lumMod val="75000"/>
                  </a:schemeClr>
                </a:solidFill>
              </a:rPr>
              <a:t> de 2018  V1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5120640"/>
        </p:xfrm>
        <a:graphic>
          <a:graphicData uri="http://schemas.openxmlformats.org/drawingml/2006/table">
            <a:tbl>
              <a:tblPr firstRow="1" bandRow="1">
                <a:tableStyleId>{5C22544A-7EE6-4342-B048-85BDC9FD1C3A}</a:tableStyleId>
              </a:tblPr>
              <a:tblGrid>
                <a:gridCol w="1344930">
                  <a:extLst>
                    <a:ext uri="{9D8B030D-6E8A-4147-A177-3AD203B41FA5}">
                      <a16:colId xmlns:a16="http://schemas.microsoft.com/office/drawing/2014/main" val="20000"/>
                    </a:ext>
                  </a:extLst>
                </a:gridCol>
                <a:gridCol w="1612900">
                  <a:extLst>
                    <a:ext uri="{9D8B030D-6E8A-4147-A177-3AD203B41FA5}">
                      <a16:colId xmlns:a16="http://schemas.microsoft.com/office/drawing/2014/main" val="20001"/>
                    </a:ext>
                  </a:extLst>
                </a:gridCol>
                <a:gridCol w="4779010">
                  <a:extLst>
                    <a:ext uri="{9D8B030D-6E8A-4147-A177-3AD203B41FA5}">
                      <a16:colId xmlns:a16="http://schemas.microsoft.com/office/drawing/2014/main" val="20002"/>
                    </a:ext>
                  </a:extLst>
                </a:gridCol>
                <a:gridCol w="3286760">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500245">
                <a:tc>
                  <a:txBody>
                    <a:bodyPr/>
                    <a:lstStyle/>
                    <a:p>
                      <a:pPr>
                        <a:buNone/>
                      </a:pPr>
                      <a:r>
                        <a:rPr lang="es-ES" altLang="en-US"/>
                        <a:t>Product Managment</a:t>
                      </a:r>
                    </a:p>
                  </a:txBody>
                  <a:tcPr/>
                </a:tc>
                <a:tc>
                  <a:txBody>
                    <a:bodyPr/>
                    <a:lstStyle/>
                    <a:p>
                      <a:pPr>
                        <a:buNone/>
                      </a:pPr>
                      <a:r>
                        <a:rPr lang="es-ES" altLang="en-US" dirty="0"/>
                        <a:t>Es  el responsable de canalizar las necesidades del negocio a nivel de programa, y quien prioriza las </a:t>
                      </a:r>
                      <a:r>
                        <a:rPr lang="es-ES" altLang="en-US" dirty="0" err="1"/>
                        <a:t>features</a:t>
                      </a:r>
                      <a:r>
                        <a:rPr lang="es-ES" altLang="en-US" dirty="0"/>
                        <a:t> con base en el valor del negocio asignado por los Business </a:t>
                      </a:r>
                      <a:r>
                        <a:rPr lang="es-ES" altLang="en-US" dirty="0" err="1"/>
                        <a:t>Owners</a:t>
                      </a:r>
                      <a:r>
                        <a:rPr lang="es-ES" altLang="en-US" dirty="0"/>
                        <a:t> y su conocimiento.</a:t>
                      </a:r>
                    </a:p>
                  </a:txBody>
                  <a:tcPr/>
                </a:tc>
                <a:tc>
                  <a:txBody>
                    <a:bodyPr/>
                    <a:lstStyle/>
                    <a:p>
                      <a:pPr>
                        <a:buNone/>
                      </a:pPr>
                      <a:r>
                        <a:rPr lang="es-ES" altLang="en-US" sz="1800" dirty="0">
                          <a:sym typeface="+mn-ea"/>
                        </a:rPr>
                        <a:t>- Realizar el entendimiento de las </a:t>
                      </a:r>
                      <a:r>
                        <a:rPr lang="es-ES" altLang="en-US" sz="1800" dirty="0" err="1">
                          <a:sym typeface="+mn-ea"/>
                        </a:rPr>
                        <a:t>features</a:t>
                      </a:r>
                      <a:r>
                        <a:rPr lang="es-ES" altLang="en-US" sz="1800" dirty="0">
                          <a:sym typeface="+mn-ea"/>
                        </a:rPr>
                        <a:t>, con las diferentes áreas del negocio, incluyendo a los PO de cada Equipo.</a:t>
                      </a:r>
                    </a:p>
                    <a:p>
                      <a:pPr>
                        <a:buNone/>
                      </a:pPr>
                      <a:r>
                        <a:rPr lang="es-ES" altLang="en-US" sz="1800" dirty="0">
                          <a:sym typeface="+mn-ea"/>
                        </a:rPr>
                        <a:t>- Crear, mantener y gestionar el backlog del programa.</a:t>
                      </a:r>
                    </a:p>
                    <a:p>
                      <a:pPr>
                        <a:buNone/>
                      </a:pPr>
                      <a:r>
                        <a:rPr lang="es-ES" altLang="en-US" sz="1800" dirty="0">
                          <a:sym typeface="+mn-ea"/>
                        </a:rPr>
                        <a:t>-Priorizar con base en el valor del negocio.</a:t>
                      </a:r>
                    </a:p>
                    <a:p>
                      <a:pPr>
                        <a:buNone/>
                      </a:pPr>
                      <a:r>
                        <a:rPr lang="es-ES" altLang="en-US" sz="1800" dirty="0">
                          <a:sym typeface="+mn-ea"/>
                        </a:rPr>
                        <a:t>- Acompañar a los </a:t>
                      </a:r>
                      <a:r>
                        <a:rPr lang="es-ES" altLang="en-US" sz="1800" dirty="0" err="1">
                          <a:sym typeface="+mn-ea"/>
                        </a:rPr>
                        <a:t>product</a:t>
                      </a:r>
                      <a:r>
                        <a:rPr lang="es-ES" altLang="en-US" sz="1800" dirty="0">
                          <a:sym typeface="+mn-ea"/>
                        </a:rPr>
                        <a:t> </a:t>
                      </a:r>
                      <a:r>
                        <a:rPr lang="es-ES" altLang="en-US" sz="1800" dirty="0" err="1">
                          <a:sym typeface="+mn-ea"/>
                        </a:rPr>
                        <a:t>owners</a:t>
                      </a:r>
                      <a:r>
                        <a:rPr lang="es-ES" altLang="en-US" sz="1800" dirty="0">
                          <a:sym typeface="+mn-ea"/>
                        </a:rPr>
                        <a:t> en la implementación del producto, para aclarar dudas.</a:t>
                      </a:r>
                    </a:p>
                    <a:p>
                      <a:pPr>
                        <a:buNone/>
                      </a:pPr>
                      <a:r>
                        <a:rPr lang="es-ES" altLang="en-US" sz="1800" dirty="0">
                          <a:sym typeface="+mn-ea"/>
                        </a:rPr>
                        <a:t>-Escribir las </a:t>
                      </a:r>
                      <a:r>
                        <a:rPr lang="es-ES" altLang="en-US" sz="1800" dirty="0" err="1">
                          <a:sym typeface="+mn-ea"/>
                        </a:rPr>
                        <a:t>Features</a:t>
                      </a:r>
                      <a:r>
                        <a:rPr lang="es-ES" altLang="en-US" sz="1800" dirty="0">
                          <a:sym typeface="+mn-ea"/>
                        </a:rPr>
                        <a:t>, donde se especifique de  forma clara y completa,  las funcionalidades solicitadas  y la hipótesis que se quieren probar.</a:t>
                      </a:r>
                    </a:p>
                    <a:p>
                      <a:pPr>
                        <a:buNone/>
                      </a:pPr>
                      <a:r>
                        <a:rPr lang="es-ES" altLang="en-US" sz="1800" dirty="0">
                          <a:sym typeface="+mn-ea"/>
                        </a:rPr>
                        <a:t>- Velar que los objetivos de los PI, se encuentren alineados con los objetivos de la organización.</a:t>
                      </a:r>
                    </a:p>
                    <a:p>
                      <a:pPr>
                        <a:buNone/>
                      </a:pPr>
                      <a:r>
                        <a:rPr lang="es-ES" altLang="en-US" sz="1800" dirty="0">
                          <a:sym typeface="+mn-ea"/>
                        </a:rPr>
                        <a:t>-Guiar a los Business Owner es la asignación de valor de cada </a:t>
                      </a:r>
                      <a:r>
                        <a:rPr lang="es-ES" altLang="en-US" sz="1800" dirty="0" err="1">
                          <a:sym typeface="+mn-ea"/>
                        </a:rPr>
                        <a:t>feature</a:t>
                      </a:r>
                      <a:r>
                        <a:rPr lang="es-ES" altLang="en-US" sz="1800" dirty="0">
                          <a:sym typeface="+mn-ea"/>
                        </a:rPr>
                        <a:t>.</a:t>
                      </a:r>
                    </a:p>
                    <a:p>
                      <a:pPr>
                        <a:buNone/>
                      </a:pPr>
                      <a:r>
                        <a:rPr lang="es-ES" altLang="en-US" sz="1800" dirty="0">
                          <a:sym typeface="+mn-ea"/>
                        </a:rPr>
                        <a:t>- Definir el alcance del MVP a nivel de programa.</a:t>
                      </a:r>
                    </a:p>
                  </a:txBody>
                  <a:tcPr/>
                </a:tc>
                <a:tc>
                  <a:txBody>
                    <a:bodyPr/>
                    <a:lstStyle/>
                    <a:p>
                      <a:pPr>
                        <a:buNone/>
                      </a:pPr>
                      <a:r>
                        <a:rPr lang="es-ES" altLang="en-US" dirty="0"/>
                        <a:t>- Apoyar el PI </a:t>
                      </a:r>
                      <a:r>
                        <a:rPr lang="es-ES" altLang="en-US" dirty="0" err="1"/>
                        <a:t>planning</a:t>
                      </a:r>
                      <a:r>
                        <a:rPr lang="es-ES" altLang="en-US" dirty="0"/>
                        <a:t>, siendo un canalizador de las necesidades los Business </a:t>
                      </a:r>
                      <a:r>
                        <a:rPr lang="es-ES" altLang="en-US" dirty="0" err="1"/>
                        <a:t>Owners</a:t>
                      </a:r>
                      <a:r>
                        <a:rPr lang="es-ES" altLang="en-US" dirty="0"/>
                        <a:t>, a través del uso de habilidades de negociación y comunicación.</a:t>
                      </a:r>
                    </a:p>
                    <a:p>
                      <a:pPr>
                        <a:buNone/>
                      </a:pPr>
                      <a:r>
                        <a:rPr lang="es-ES" altLang="en-US" dirty="0"/>
                        <a:t>- Facilitar la reunión  de sincronización de los </a:t>
                      </a:r>
                      <a:r>
                        <a:rPr lang="es-ES" altLang="en-US" dirty="0" err="1"/>
                        <a:t>Product</a:t>
                      </a:r>
                      <a:r>
                        <a:rPr lang="es-ES" altLang="en-US" dirty="0"/>
                        <a:t> </a:t>
                      </a:r>
                      <a:r>
                        <a:rPr lang="es-ES" altLang="en-US" dirty="0" err="1"/>
                        <a:t>Owners</a:t>
                      </a:r>
                      <a:r>
                        <a:rPr lang="es-ES" altLang="en-US" dirty="0"/>
                        <a:t>.</a:t>
                      </a:r>
                    </a:p>
                    <a:p>
                      <a:pPr>
                        <a:buNone/>
                      </a:pPr>
                      <a:r>
                        <a:rPr lang="es-ES" altLang="en-US" dirty="0"/>
                        <a:t>- Asistir y aportar en lo eventos donde se requiera su participación.</a:t>
                      </a:r>
                    </a:p>
                    <a:p>
                      <a:pPr>
                        <a:buNone/>
                      </a:pPr>
                      <a:r>
                        <a:rPr lang="es-ES" altLang="en-US" dirty="0"/>
                        <a:t>-  Mantener el Backlog de programa, siempre visible y actualizado para el equipo.</a:t>
                      </a:r>
                    </a:p>
                    <a:p>
                      <a:pPr>
                        <a:buNone/>
                      </a:pPr>
                      <a:r>
                        <a:rPr lang="es-ES" altLang="en-US" dirty="0"/>
                        <a:t>- Gestionar riesgos a nivel de programa junto con el RTE,</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0944225" cy="5394960"/>
        </p:xfrm>
        <a:graphic>
          <a:graphicData uri="http://schemas.openxmlformats.org/drawingml/2006/table">
            <a:tbl>
              <a:tblPr firstRow="1" bandRow="1">
                <a:tableStyleId>{5C22544A-7EE6-4342-B048-85BDC9FD1C3A}</a:tableStyleId>
              </a:tblPr>
              <a:tblGrid>
                <a:gridCol w="960755">
                  <a:extLst>
                    <a:ext uri="{9D8B030D-6E8A-4147-A177-3AD203B41FA5}">
                      <a16:colId xmlns:a16="http://schemas.microsoft.com/office/drawing/2014/main" val="20000"/>
                    </a:ext>
                  </a:extLst>
                </a:gridCol>
                <a:gridCol w="1420495">
                  <a:extLst>
                    <a:ext uri="{9D8B030D-6E8A-4147-A177-3AD203B41FA5}">
                      <a16:colId xmlns:a16="http://schemas.microsoft.com/office/drawing/2014/main" val="20001"/>
                    </a:ext>
                  </a:extLst>
                </a:gridCol>
                <a:gridCol w="3680460">
                  <a:extLst>
                    <a:ext uri="{9D8B030D-6E8A-4147-A177-3AD203B41FA5}">
                      <a16:colId xmlns:a16="http://schemas.microsoft.com/office/drawing/2014/main" val="20002"/>
                    </a:ext>
                  </a:extLst>
                </a:gridCol>
                <a:gridCol w="4882515">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754880">
                <a:tc>
                  <a:txBody>
                    <a:bodyPr/>
                    <a:lstStyle/>
                    <a:p>
                      <a:pPr>
                        <a:buNone/>
                      </a:pPr>
                      <a:r>
                        <a:rPr lang="es-ES" altLang="en-US" sz="1800">
                          <a:sym typeface="+mn-ea"/>
                        </a:rPr>
                        <a:t>RTE</a:t>
                      </a:r>
                    </a:p>
                    <a:p>
                      <a:pPr>
                        <a:buNone/>
                      </a:pPr>
                      <a:endParaRPr lang="es-ES" altLang="en-US"/>
                    </a:p>
                  </a:txBody>
                  <a:tcPr/>
                </a:tc>
                <a:tc>
                  <a:txBody>
                    <a:bodyPr/>
                    <a:lstStyle/>
                    <a:p>
                      <a:pPr>
                        <a:buNone/>
                      </a:pPr>
                      <a:r>
                        <a:rPr lang="es-ES" altLang="en-US" dirty="0"/>
                        <a:t>Es el líder servicial a nivel de programa, que se encarga de acompañar y apoyar a los trenes durante la generación de incrementos de valor.</a:t>
                      </a:r>
                    </a:p>
                  </a:txBody>
                  <a:tcPr/>
                </a:tc>
                <a:tc>
                  <a:txBody>
                    <a:bodyPr/>
                    <a:lstStyle/>
                    <a:p>
                      <a:pPr>
                        <a:buNone/>
                      </a:pPr>
                      <a:r>
                        <a:rPr lang="es-ES" altLang="en-US" dirty="0"/>
                        <a:t>- Liderar los trenes  ágiles.</a:t>
                      </a:r>
                    </a:p>
                    <a:p>
                      <a:pPr>
                        <a:buNone/>
                      </a:pPr>
                      <a:r>
                        <a:rPr lang="es-ES" altLang="en-US" dirty="0"/>
                        <a:t>- Facilitar eventos de programa como:</a:t>
                      </a:r>
                    </a:p>
                    <a:p>
                      <a:pPr>
                        <a:buNone/>
                      </a:pPr>
                      <a:r>
                        <a:rPr lang="es-ES" altLang="en-US" dirty="0"/>
                        <a:t> Scrum de Scrums,  PI </a:t>
                      </a:r>
                      <a:r>
                        <a:rPr lang="es-ES" altLang="en-US" dirty="0" err="1"/>
                        <a:t>planning</a:t>
                      </a:r>
                      <a:r>
                        <a:rPr lang="es-ES" altLang="en-US" dirty="0"/>
                        <a:t>, </a:t>
                      </a:r>
                      <a:r>
                        <a:rPr lang="es-ES" altLang="en-US" dirty="0" err="1"/>
                        <a:t>Inception</a:t>
                      </a:r>
                      <a:r>
                        <a:rPr lang="es-ES" altLang="en-US" dirty="0"/>
                        <a:t> de programa, Refinamiento de </a:t>
                      </a:r>
                      <a:r>
                        <a:rPr lang="es-ES" altLang="en-US" dirty="0" err="1"/>
                        <a:t>Feature</a:t>
                      </a:r>
                      <a:r>
                        <a:rPr lang="es-ES" altLang="en-US" dirty="0"/>
                        <a:t>, </a:t>
                      </a:r>
                      <a:r>
                        <a:rPr lang="es-ES" altLang="en-US" dirty="0" err="1"/>
                        <a:t>System</a:t>
                      </a:r>
                      <a:r>
                        <a:rPr lang="es-ES" altLang="en-US" dirty="0"/>
                        <a:t> Demo.</a:t>
                      </a:r>
                    </a:p>
                    <a:p>
                      <a:pPr>
                        <a:buNone/>
                      </a:pPr>
                      <a:r>
                        <a:rPr lang="es-ES" altLang="en-US" dirty="0"/>
                        <a:t>- Gestionar el </a:t>
                      </a:r>
                      <a:r>
                        <a:rPr lang="es-ES" altLang="en-US" dirty="0" err="1"/>
                        <a:t>program</a:t>
                      </a:r>
                      <a:r>
                        <a:rPr lang="es-ES" altLang="en-US" dirty="0"/>
                        <a:t> </a:t>
                      </a:r>
                      <a:r>
                        <a:rPr lang="es-ES" altLang="en-US" dirty="0" err="1"/>
                        <a:t>Board</a:t>
                      </a:r>
                      <a:r>
                        <a:rPr lang="es-ES" altLang="en-US" dirty="0"/>
                        <a:t>.</a:t>
                      </a:r>
                    </a:p>
                    <a:p>
                      <a:pPr>
                        <a:buNone/>
                      </a:pPr>
                      <a:r>
                        <a:rPr lang="es-ES" altLang="en-US" dirty="0"/>
                        <a:t>- Gestionar Riesgo a nivel de programa.</a:t>
                      </a:r>
                    </a:p>
                    <a:p>
                      <a:pPr>
                        <a:buNone/>
                      </a:pPr>
                      <a:r>
                        <a:rPr lang="es-ES" altLang="en-US" dirty="0"/>
                        <a:t>- Guiar a los  roles de programa, en la adopción del </a:t>
                      </a:r>
                      <a:r>
                        <a:rPr lang="es-ES" altLang="en-US" dirty="0" err="1"/>
                        <a:t>framework</a:t>
                      </a:r>
                      <a:r>
                        <a:rPr lang="es-ES" altLang="en-US" dirty="0"/>
                        <a:t> de trabajo.</a:t>
                      </a:r>
                    </a:p>
                    <a:p>
                      <a:pPr>
                        <a:buNone/>
                      </a:pPr>
                      <a:r>
                        <a:rPr lang="es-ES" altLang="en-US" dirty="0"/>
                        <a:t>- Generar el Plan de PI </a:t>
                      </a:r>
                      <a:r>
                        <a:rPr lang="es-ES" altLang="en-US" dirty="0" err="1"/>
                        <a:t>Planning</a:t>
                      </a:r>
                      <a:r>
                        <a:rPr lang="es-ES" altLang="en-US" dirty="0"/>
                        <a:t>.</a:t>
                      </a:r>
                    </a:p>
                    <a:p>
                      <a:pPr>
                        <a:buNone/>
                      </a:pPr>
                      <a:r>
                        <a:rPr lang="es-ES" altLang="en-US" dirty="0"/>
                        <a:t>- Gestionar Mapas de Riesgos.</a:t>
                      </a:r>
                    </a:p>
                    <a:p>
                      <a:pPr>
                        <a:buNone/>
                      </a:pPr>
                      <a:r>
                        <a:rPr lang="es-ES" altLang="en-US" dirty="0"/>
                        <a:t>- Validar que los equipos, estén alineados con los objetivos del PI.</a:t>
                      </a:r>
                    </a:p>
                  </a:txBody>
                  <a:tcPr/>
                </a:tc>
                <a:tc>
                  <a:txBody>
                    <a:bodyPr/>
                    <a:lstStyle/>
                    <a:p>
                      <a:pPr>
                        <a:buNone/>
                      </a:pPr>
                      <a:r>
                        <a:rPr lang="es-ES" altLang="en-US" dirty="0"/>
                        <a:t>- Apoyar a los scrum master en gestionar impedimentos, que son escalados para ser resueltos a nivel de programa.</a:t>
                      </a:r>
                    </a:p>
                    <a:p>
                      <a:pPr>
                        <a:buNone/>
                      </a:pPr>
                      <a:r>
                        <a:rPr lang="es-ES" altLang="en-US" dirty="0"/>
                        <a:t>- Apoyar el PI </a:t>
                      </a:r>
                      <a:r>
                        <a:rPr lang="es-ES" altLang="en-US" dirty="0" err="1"/>
                        <a:t>planning</a:t>
                      </a:r>
                      <a:r>
                        <a:rPr lang="es-ES" altLang="en-US" dirty="0"/>
                        <a:t>, siendo un canalizador de las necesidades los Business </a:t>
                      </a:r>
                      <a:r>
                        <a:rPr lang="es-ES" altLang="en-US" dirty="0" err="1"/>
                        <a:t>Owners</a:t>
                      </a:r>
                      <a:r>
                        <a:rPr lang="es-ES" altLang="en-US" dirty="0"/>
                        <a:t>, a través del uso de habilidades de negociación y comunicación.</a:t>
                      </a:r>
                    </a:p>
                    <a:p>
                      <a:pPr>
                        <a:buNone/>
                      </a:pPr>
                      <a:r>
                        <a:rPr lang="es-ES" altLang="en-US" dirty="0"/>
                        <a:t>- Asistir y aportar en lo eventos donde se requiera su participación.</a:t>
                      </a:r>
                    </a:p>
                    <a:p>
                      <a:pPr>
                        <a:buNone/>
                      </a:pPr>
                      <a:r>
                        <a:rPr lang="es-ES" altLang="en-US" dirty="0"/>
                        <a:t>-Facilitar información necesaria, para el desarrollo del incremento.</a:t>
                      </a:r>
                    </a:p>
                    <a:p>
                      <a:pPr>
                        <a:buNone/>
                      </a:pPr>
                      <a:r>
                        <a:rPr lang="es-ES" altLang="en-US" dirty="0"/>
                        <a:t>-Mantener el Backlog de </a:t>
                      </a:r>
                      <a:r>
                        <a:rPr lang="es-ES" altLang="en-US" dirty="0" err="1"/>
                        <a:t>Features</a:t>
                      </a:r>
                      <a:r>
                        <a:rPr lang="es-ES" altLang="en-US" dirty="0"/>
                        <a:t>, siempre visible y actualizado.</a:t>
                      </a:r>
                    </a:p>
                    <a:p>
                      <a:pPr>
                        <a:buNone/>
                      </a:pPr>
                      <a:r>
                        <a:rPr lang="es-ES" altLang="en-US" dirty="0"/>
                        <a:t>-Garantizar el buen uso de los marcos de trabajo y herramientas  ágiles y guiar a lo roles de programa a lograr los objetivos del proyecto o servicio basándose en las buenas practicas.</a:t>
                      </a:r>
                    </a:p>
                    <a:p>
                      <a:pPr>
                        <a:buNone/>
                      </a:pPr>
                      <a:endParaRPr lang="es-ES" altLang="en-US"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1602830206"/>
              </p:ext>
            </p:extLst>
          </p:nvPr>
        </p:nvGraphicFramePr>
        <p:xfrm>
          <a:off x="409575" y="1448435"/>
          <a:ext cx="11023600" cy="460946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3726815">
                  <a:extLst>
                    <a:ext uri="{9D8B030D-6E8A-4147-A177-3AD203B41FA5}">
                      <a16:colId xmlns:a16="http://schemas.microsoft.com/office/drawing/2014/main" val="20001"/>
                    </a:ext>
                  </a:extLst>
                </a:gridCol>
                <a:gridCol w="319405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 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2025650">
                <a:tc>
                  <a:txBody>
                    <a:bodyPr/>
                    <a:lstStyle/>
                    <a:p>
                      <a:pPr>
                        <a:buNone/>
                      </a:pPr>
                      <a:r>
                        <a:rPr lang="es-ES" altLang="en-US"/>
                        <a:t>System and Solution Architect/Engineering</a:t>
                      </a:r>
                    </a:p>
                  </a:txBody>
                  <a:tcPr/>
                </a:tc>
                <a:tc>
                  <a:txBody>
                    <a:bodyPr/>
                    <a:lstStyle/>
                    <a:p>
                      <a:pPr>
                        <a:buNone/>
                      </a:pPr>
                      <a:r>
                        <a:rPr lang="es-ES" altLang="en-US" dirty="0"/>
                        <a:t>Representa una persona o un equipo, que provee las definiciones técnicas y arquitectónicas de la solución  que será implementada por los equipos ágiles y/o trenes ágiles.</a:t>
                      </a:r>
                    </a:p>
                  </a:txBody>
                  <a:tcPr/>
                </a:tc>
                <a:tc>
                  <a:txBody>
                    <a:bodyPr/>
                    <a:lstStyle/>
                    <a:p>
                      <a:pPr>
                        <a:buNone/>
                      </a:pPr>
                      <a:r>
                        <a:rPr lang="es-ES" altLang="en-US" dirty="0"/>
                        <a:t>- En el PI </a:t>
                      </a:r>
                      <a:r>
                        <a:rPr lang="es-ES" altLang="en-US" dirty="0" err="1"/>
                        <a:t>planning</a:t>
                      </a:r>
                      <a:r>
                        <a:rPr lang="es-ES" altLang="en-US" dirty="0"/>
                        <a:t>, realizar un diseño a alto nivel  de la solución.</a:t>
                      </a:r>
                    </a:p>
                    <a:p>
                      <a:pPr>
                        <a:buNone/>
                      </a:pPr>
                      <a:r>
                        <a:rPr lang="es-ES" altLang="en-US" dirty="0"/>
                        <a:t>- Realizar continua exploración y ayudar a gestionar los </a:t>
                      </a:r>
                      <a:r>
                        <a:rPr lang="es-ES" altLang="en-US" dirty="0" err="1"/>
                        <a:t>enabler</a:t>
                      </a:r>
                      <a:r>
                        <a:rPr lang="es-ES" altLang="en-US" dirty="0"/>
                        <a:t>, para mejorar la arquitectura y calidad de la solución.</a:t>
                      </a:r>
                    </a:p>
                    <a:p>
                      <a:pPr>
                        <a:buNone/>
                      </a:pPr>
                      <a:r>
                        <a:rPr lang="es-ES" altLang="en-US" dirty="0"/>
                        <a:t>-Definir los estándares técnicos y de arquitectura para la construcción de productos.</a:t>
                      </a:r>
                    </a:p>
                    <a:p>
                      <a:pPr>
                        <a:buNone/>
                      </a:pPr>
                      <a:r>
                        <a:rPr lang="es-ES" altLang="en-US" dirty="0"/>
                        <a:t>-Participar en la definición de requisitos no funcionales.</a:t>
                      </a:r>
                    </a:p>
                    <a:p>
                      <a:pPr>
                        <a:buNone/>
                      </a:pPr>
                      <a:r>
                        <a:rPr lang="es-ES" altLang="en-US" dirty="0"/>
                        <a:t>- Proveer la arquitectura base de la solución.</a:t>
                      </a:r>
                    </a:p>
                    <a:p>
                      <a:pPr>
                        <a:buNone/>
                      </a:pPr>
                      <a:endParaRPr lang="es-ES" altLang="en-US" dirty="0"/>
                    </a:p>
                  </a:txBody>
                  <a:tcPr/>
                </a:tc>
                <a:tc>
                  <a:txBody>
                    <a:bodyPr/>
                    <a:lstStyle/>
                    <a:p>
                      <a:pPr>
                        <a:buNone/>
                      </a:pPr>
                      <a:r>
                        <a:rPr lang="es-ES" altLang="en-US" sz="1800" dirty="0">
                          <a:sym typeface="+mn-ea"/>
                        </a:rPr>
                        <a:t>- Asistir al PI </a:t>
                      </a:r>
                      <a:r>
                        <a:rPr lang="es-ES" altLang="en-US" sz="1800" dirty="0" err="1">
                          <a:sym typeface="+mn-ea"/>
                        </a:rPr>
                        <a:t>Plannig</a:t>
                      </a:r>
                      <a:r>
                        <a:rPr lang="es-ES" altLang="en-US" sz="1800" dirty="0">
                          <a:sym typeface="+mn-ea"/>
                        </a:rPr>
                        <a:t>, </a:t>
                      </a:r>
                      <a:r>
                        <a:rPr lang="es-ES" altLang="en-US" sz="1800" dirty="0" err="1">
                          <a:sym typeface="+mn-ea"/>
                        </a:rPr>
                        <a:t>System</a:t>
                      </a:r>
                      <a:r>
                        <a:rPr lang="es-ES" altLang="en-US" sz="1800" dirty="0">
                          <a:sym typeface="+mn-ea"/>
                        </a:rPr>
                        <a:t> Demo, </a:t>
                      </a:r>
                      <a:r>
                        <a:rPr lang="es-ES" altLang="en-US" sz="1800" dirty="0" err="1">
                          <a:sym typeface="+mn-ea"/>
                        </a:rPr>
                        <a:t>Inspect</a:t>
                      </a:r>
                      <a:r>
                        <a:rPr lang="es-ES" altLang="en-US" sz="1800" dirty="0">
                          <a:sym typeface="+mn-ea"/>
                        </a:rPr>
                        <a:t> and </a:t>
                      </a:r>
                      <a:r>
                        <a:rPr lang="es-ES" altLang="en-US" sz="1800" dirty="0" err="1">
                          <a:sym typeface="+mn-ea"/>
                        </a:rPr>
                        <a:t>Adapt</a:t>
                      </a:r>
                      <a:r>
                        <a:rPr lang="es-ES" altLang="en-US" sz="1800" dirty="0">
                          <a:sym typeface="+mn-ea"/>
                        </a:rPr>
                        <a:t>.</a:t>
                      </a:r>
                    </a:p>
                    <a:p>
                      <a:pPr>
                        <a:buNone/>
                      </a:pPr>
                      <a:r>
                        <a:rPr lang="es-ES" altLang="en-US" sz="1800" dirty="0">
                          <a:sym typeface="+mn-ea"/>
                        </a:rPr>
                        <a:t>- Contribuir desde la parte técnica y arquitectónica a generar soluciones de valor y con calidad.</a:t>
                      </a:r>
                    </a:p>
                    <a:p>
                      <a:pPr>
                        <a:buNone/>
                      </a:pPr>
                      <a:r>
                        <a:rPr lang="es-ES" altLang="en-US" sz="1800" dirty="0">
                          <a:sym typeface="+mn-ea"/>
                        </a:rPr>
                        <a:t>- Apoyar al equipo desde su experiencia, para ofrecer soluciones innovadoras.</a:t>
                      </a:r>
                    </a:p>
                    <a:p>
                      <a:pPr>
                        <a:buNone/>
                      </a:pPr>
                      <a:r>
                        <a:rPr lang="es-ES" altLang="en-US" sz="1800" dirty="0">
                          <a:sym typeface="+mn-ea"/>
                        </a:rPr>
                        <a:t>- Establecer gobernanza técnica de las soluciones.</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43790251"/>
              </p:ext>
            </p:extLst>
          </p:nvPr>
        </p:nvGraphicFramePr>
        <p:xfrm>
          <a:off x="409575" y="1448435"/>
          <a:ext cx="11023600" cy="460946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3031490">
                  <a:extLst>
                    <a:ext uri="{9D8B030D-6E8A-4147-A177-3AD203B41FA5}">
                      <a16:colId xmlns:a16="http://schemas.microsoft.com/office/drawing/2014/main" val="20001"/>
                    </a:ext>
                  </a:extLst>
                </a:gridCol>
                <a:gridCol w="3179445">
                  <a:extLst>
                    <a:ext uri="{9D8B030D-6E8A-4147-A177-3AD203B41FA5}">
                      <a16:colId xmlns:a16="http://schemas.microsoft.com/office/drawing/2014/main" val="20002"/>
                    </a:ext>
                  </a:extLst>
                </a:gridCol>
                <a:gridCol w="349758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2025650">
                <a:tc>
                  <a:txBody>
                    <a:bodyPr/>
                    <a:lstStyle/>
                    <a:p>
                      <a:pPr>
                        <a:buNone/>
                      </a:pPr>
                      <a:r>
                        <a:rPr lang="es-ES" altLang="en-US"/>
                        <a:t>Business Owner</a:t>
                      </a:r>
                    </a:p>
                  </a:txBody>
                  <a:tcPr/>
                </a:tc>
                <a:tc>
                  <a:txBody>
                    <a:bodyPr/>
                    <a:lstStyle/>
                    <a:p>
                      <a:pPr>
                        <a:buNone/>
                      </a:pPr>
                      <a:r>
                        <a:rPr lang="es-ES" altLang="en-US" dirty="0"/>
                        <a:t>Son los dueños del negocio, es una persona o un grupo de personas, que poseen un alto conocimiento del valor comercial del negocio, y el retorno de inversión que se espera. Además son los encargados de  conectar los Objetivos de los PI con los objetivos estratégicos de la organización.</a:t>
                      </a:r>
                    </a:p>
                  </a:txBody>
                  <a:tcPr/>
                </a:tc>
                <a:tc>
                  <a:txBody>
                    <a:bodyPr/>
                    <a:lstStyle/>
                    <a:p>
                      <a:pPr>
                        <a:buNone/>
                      </a:pPr>
                      <a:r>
                        <a:rPr lang="es-ES" altLang="en-US"/>
                        <a:t>- Ayudar en la preparación de PI, con el refinamiento de las Feature, y garantizando el entendimiento de los objetivos del negocio y la organización.</a:t>
                      </a:r>
                    </a:p>
                    <a:p>
                      <a:pPr>
                        <a:buNone/>
                      </a:pPr>
                      <a:r>
                        <a:rPr lang="es-ES" altLang="en-US"/>
                        <a:t>- Aportar información organizacional, relevante para el desarrollo del proyecto.</a:t>
                      </a:r>
                    </a:p>
                    <a:p>
                      <a:pPr>
                        <a:buNone/>
                      </a:pPr>
                      <a:r>
                        <a:rPr lang="es-ES" altLang="en-US"/>
                        <a:t>-Identificar dependencias externas.</a:t>
                      </a:r>
                    </a:p>
                    <a:p>
                      <a:pPr>
                        <a:buNone/>
                      </a:pPr>
                      <a:r>
                        <a:rPr lang="es-ES" altLang="en-US"/>
                        <a:t>-Asignar un valor a cada feature según las necesidades y objetivos estratégicos, teniendo en cuenta el ROI.</a:t>
                      </a:r>
                    </a:p>
                    <a:p>
                      <a:pPr>
                        <a:buNone/>
                      </a:pPr>
                      <a:endParaRPr lang="es-ES" altLang="en-US"/>
                    </a:p>
                  </a:txBody>
                  <a:tcPr/>
                </a:tc>
                <a:tc>
                  <a:txBody>
                    <a:bodyPr/>
                    <a:lstStyle/>
                    <a:p>
                      <a:pPr>
                        <a:buNone/>
                      </a:pPr>
                      <a:r>
                        <a:rPr lang="es-ES" altLang="en-US" sz="1800" dirty="0">
                          <a:sym typeface="+mn-ea"/>
                        </a:rPr>
                        <a:t>- Ayudar a revisar el alcance del MVP.</a:t>
                      </a:r>
                    </a:p>
                    <a:p>
                      <a:pPr>
                        <a:buNone/>
                      </a:pPr>
                      <a:r>
                        <a:rPr lang="es-ES" altLang="en-US" sz="1800" dirty="0">
                          <a:sym typeface="+mn-ea"/>
                        </a:rPr>
                        <a:t>- Re evaluar el valor real del negocio en el </a:t>
                      </a:r>
                      <a:r>
                        <a:rPr lang="es-ES" altLang="en-US" sz="1800" dirty="0" err="1">
                          <a:sym typeface="+mn-ea"/>
                        </a:rPr>
                        <a:t>Inspect</a:t>
                      </a:r>
                      <a:r>
                        <a:rPr lang="es-ES" altLang="en-US" sz="1800" dirty="0">
                          <a:sym typeface="+mn-ea"/>
                        </a:rPr>
                        <a:t> and </a:t>
                      </a:r>
                      <a:r>
                        <a:rPr lang="es-ES" altLang="en-US" sz="1800" dirty="0" err="1">
                          <a:sym typeface="+mn-ea"/>
                        </a:rPr>
                        <a:t>Adapt</a:t>
                      </a:r>
                      <a:r>
                        <a:rPr lang="es-ES" altLang="en-US" sz="1800" dirty="0">
                          <a:sym typeface="+mn-ea"/>
                        </a:rPr>
                        <a:t>.</a:t>
                      </a:r>
                    </a:p>
                    <a:p>
                      <a:pPr>
                        <a:buNone/>
                      </a:pPr>
                      <a:r>
                        <a:rPr lang="es-ES" altLang="en-US" sz="1800" dirty="0">
                          <a:sym typeface="+mn-ea"/>
                        </a:rPr>
                        <a:t>- Asistir a la </a:t>
                      </a:r>
                      <a:r>
                        <a:rPr lang="es-ES" altLang="en-US" sz="1800" dirty="0" err="1">
                          <a:sym typeface="+mn-ea"/>
                        </a:rPr>
                        <a:t>System</a:t>
                      </a:r>
                      <a:r>
                        <a:rPr lang="es-ES" altLang="en-US" sz="1800" dirty="0">
                          <a:sym typeface="+mn-ea"/>
                        </a:rPr>
                        <a:t> Demo.</a:t>
                      </a:r>
                    </a:p>
                    <a:p>
                      <a:pPr>
                        <a:buNone/>
                      </a:pPr>
                      <a:r>
                        <a:rPr lang="es-ES" altLang="en-US" sz="1800" dirty="0">
                          <a:sym typeface="+mn-ea"/>
                        </a:rPr>
                        <a:t>- Asistir y aportar en lo eventos donde se requiera su participación.</a:t>
                      </a:r>
                    </a:p>
                    <a:p>
                      <a:pPr>
                        <a:buNone/>
                      </a:pPr>
                      <a:r>
                        <a:rPr lang="es-ES" altLang="en-US" sz="1800" dirty="0">
                          <a:sym typeface="+mn-ea"/>
                        </a:rPr>
                        <a:t>- Realizar </a:t>
                      </a:r>
                      <a:r>
                        <a:rPr lang="es-ES" altLang="en-US" sz="1800" dirty="0" err="1">
                          <a:sym typeface="+mn-ea"/>
                        </a:rPr>
                        <a:t>retroalimentacion</a:t>
                      </a:r>
                      <a:r>
                        <a:rPr lang="es-ES" altLang="en-US" sz="1800" dirty="0">
                          <a:sym typeface="+mn-ea"/>
                        </a:rPr>
                        <a:t> de las productos implementados.</a:t>
                      </a:r>
                    </a:p>
                    <a:p>
                      <a:pPr>
                        <a:buNone/>
                      </a:pPr>
                      <a:r>
                        <a:rPr lang="es-ES" altLang="en-US" sz="1800" dirty="0">
                          <a:sym typeface="+mn-ea"/>
                        </a:rPr>
                        <a:t>-Ayudar a gestionar impedimentos que le sean escalados.</a:t>
                      </a:r>
                    </a:p>
                    <a:p>
                      <a:pPr>
                        <a:buNone/>
                      </a:pPr>
                      <a:r>
                        <a:rPr lang="es-ES" altLang="en-US" sz="1800" dirty="0">
                          <a:sym typeface="+mn-ea"/>
                        </a:rPr>
                        <a:t>-Ayudar a impulsar la inversión en los equipo ágiles, para mejorar la entrega continua.</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736600" y="2328974"/>
            <a:ext cx="10515600" cy="1325563"/>
          </a:xfrm>
        </p:spPr>
        <p:txBody>
          <a:bodyPr>
            <a:normAutofit/>
          </a:bodyPr>
          <a:lstStyle/>
          <a:p>
            <a:r>
              <a:rPr lang="es-ES" sz="7200" b="1" dirty="0">
                <a:solidFill>
                  <a:srgbClr val="AD198D"/>
                </a:solidFill>
                <a:latin typeface="Candara" panose="020E0502030303020204" pitchFamily="34" charset="0"/>
              </a:rPr>
              <a:t>Artefactos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736600" y="3654537"/>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187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66850"/>
          <a:ext cx="10543540" cy="5285105"/>
        </p:xfrm>
        <a:graphic>
          <a:graphicData uri="http://schemas.openxmlformats.org/drawingml/2006/table">
            <a:tbl>
              <a:tblPr firstRow="1" bandRow="1">
                <a:tableStyleId>{5C22544A-7EE6-4342-B048-85BDC9FD1C3A}</a:tableStyleId>
              </a:tblPr>
              <a:tblGrid>
                <a:gridCol w="2635885">
                  <a:extLst>
                    <a:ext uri="{9D8B030D-6E8A-4147-A177-3AD203B41FA5}">
                      <a16:colId xmlns:a16="http://schemas.microsoft.com/office/drawing/2014/main" val="20000"/>
                    </a:ext>
                  </a:extLst>
                </a:gridCol>
                <a:gridCol w="2635885">
                  <a:extLst>
                    <a:ext uri="{9D8B030D-6E8A-4147-A177-3AD203B41FA5}">
                      <a16:colId xmlns:a16="http://schemas.microsoft.com/office/drawing/2014/main" val="20001"/>
                    </a:ext>
                  </a:extLst>
                </a:gridCol>
                <a:gridCol w="2635885">
                  <a:extLst>
                    <a:ext uri="{9D8B030D-6E8A-4147-A177-3AD203B41FA5}">
                      <a16:colId xmlns:a16="http://schemas.microsoft.com/office/drawing/2014/main" val="20002"/>
                    </a:ext>
                  </a:extLst>
                </a:gridCol>
                <a:gridCol w="2635885">
                  <a:extLst>
                    <a:ext uri="{9D8B030D-6E8A-4147-A177-3AD203B41FA5}">
                      <a16:colId xmlns:a16="http://schemas.microsoft.com/office/drawing/2014/main" val="20003"/>
                    </a:ext>
                  </a:extLst>
                </a:gridCol>
              </a:tblGrid>
              <a:tr h="365760">
                <a:tc>
                  <a:txBody>
                    <a:bodyPr/>
                    <a:lstStyle/>
                    <a:p>
                      <a:pPr>
                        <a:buNone/>
                      </a:pPr>
                      <a:r>
                        <a:rPr lang="es-ES" altLang="en-US"/>
                        <a:t>Artefacto</a:t>
                      </a:r>
                    </a:p>
                  </a:txBody>
                  <a:tcPr/>
                </a:tc>
                <a:tc>
                  <a:txBody>
                    <a:bodyPr/>
                    <a:lstStyle/>
                    <a:p>
                      <a:pPr>
                        <a:buNone/>
                      </a:pPr>
                      <a:r>
                        <a:rPr lang="es-ES" altLang="en-US" dirty="0"/>
                        <a:t>Qué Es?</a:t>
                      </a:r>
                    </a:p>
                  </a:txBody>
                  <a:tcPr/>
                </a:tc>
                <a:tc>
                  <a:txBody>
                    <a:bodyPr/>
                    <a:lstStyle/>
                    <a:p>
                      <a:pPr>
                        <a:buNone/>
                      </a:pPr>
                      <a:r>
                        <a:rPr lang="es-ES" altLang="en-US" dirty="0"/>
                        <a:t>Objetivo</a:t>
                      </a:r>
                    </a:p>
                  </a:txBody>
                  <a:tcPr/>
                </a:tc>
                <a:tc>
                  <a:txBody>
                    <a:bodyPr/>
                    <a:lstStyle/>
                    <a:p>
                      <a:pPr>
                        <a:buNone/>
                      </a:pPr>
                      <a:r>
                        <a:rPr lang="es-ES" altLang="en-US" dirty="0"/>
                        <a:t>Responsable</a:t>
                      </a:r>
                    </a:p>
                  </a:txBody>
                  <a:tcPr/>
                </a:tc>
                <a:extLst>
                  <a:ext uri="{0D108BD9-81ED-4DB2-BD59-A6C34878D82A}">
                    <a16:rowId xmlns:a16="http://schemas.microsoft.com/office/drawing/2014/main" val="10000"/>
                  </a:ext>
                </a:extLst>
              </a:tr>
              <a:tr h="2346325">
                <a:tc>
                  <a:txBody>
                    <a:bodyPr/>
                    <a:lstStyle/>
                    <a:p>
                      <a:pPr>
                        <a:buNone/>
                      </a:pPr>
                      <a:r>
                        <a:rPr lang="es-ES" altLang="en-US" dirty="0" err="1"/>
                        <a:t>DoR</a:t>
                      </a:r>
                      <a:r>
                        <a:rPr lang="es-ES" altLang="en-US" dirty="0"/>
                        <a:t> (</a:t>
                      </a:r>
                      <a:r>
                        <a:rPr lang="es-ES" altLang="en-US" dirty="0" err="1"/>
                        <a:t>Definitio</a:t>
                      </a:r>
                      <a:r>
                        <a:rPr lang="es-ES" altLang="en-US" dirty="0"/>
                        <a:t> </a:t>
                      </a:r>
                      <a:r>
                        <a:rPr lang="es-ES" altLang="en-US" dirty="0" err="1"/>
                        <a:t>of</a:t>
                      </a:r>
                      <a:r>
                        <a:rPr lang="es-ES" altLang="en-US" dirty="0"/>
                        <a:t> </a:t>
                      </a:r>
                      <a:r>
                        <a:rPr lang="es-ES" altLang="en-US" dirty="0" err="1"/>
                        <a:t>Ready</a:t>
                      </a:r>
                      <a:r>
                        <a:rPr lang="es-ES" altLang="en-US" dirty="0"/>
                        <a:t>)</a:t>
                      </a:r>
                    </a:p>
                  </a:txBody>
                  <a:tcPr/>
                </a:tc>
                <a:tc>
                  <a:txBody>
                    <a:bodyPr/>
                    <a:lstStyle/>
                    <a:p>
                      <a:pPr>
                        <a:buNone/>
                      </a:pPr>
                      <a:r>
                        <a:rPr lang="es-ES" altLang="en-US" dirty="0"/>
                        <a:t>Es un documento vivo que contiene la lista de características que debe cumplir una HU, para considerarse como preparada para ser incluida en una iteración.</a:t>
                      </a:r>
                    </a:p>
                  </a:txBody>
                  <a:tcPr/>
                </a:tc>
                <a:tc>
                  <a:txBody>
                    <a:bodyPr/>
                    <a:lstStyle/>
                    <a:p>
                      <a:pPr>
                        <a:buNone/>
                      </a:pPr>
                      <a:r>
                        <a:rPr lang="es-ES" altLang="en-US" dirty="0"/>
                        <a:t>Mitigar, riesgos de incumplimiento, por no contar con la claridad y herramientas necesarias para la implementación de una HU dentro de una iteración.</a:t>
                      </a:r>
                    </a:p>
                  </a:txBody>
                  <a:tcPr/>
                </a:tc>
                <a:tc>
                  <a:txBody>
                    <a:bodyPr/>
                    <a:lstStyle/>
                    <a:p>
                      <a:pPr>
                        <a:buNone/>
                      </a:pPr>
                      <a:r>
                        <a:rPr lang="es-ES" altLang="en-US" dirty="0"/>
                        <a:t>Todo el Equipo. Este artefacto es recomendado revisarlo cada iteración, para validar si es necesaria alguna actualización.</a:t>
                      </a:r>
                    </a:p>
                  </a:txBody>
                  <a:tcPr/>
                </a:tc>
                <a:extLst>
                  <a:ext uri="{0D108BD9-81ED-4DB2-BD59-A6C34878D82A}">
                    <a16:rowId xmlns:a16="http://schemas.microsoft.com/office/drawing/2014/main" val="10001"/>
                  </a:ext>
                </a:extLst>
              </a:tr>
              <a:tr h="2573020">
                <a:tc>
                  <a:txBody>
                    <a:bodyPr/>
                    <a:lstStyle/>
                    <a:p>
                      <a:pPr>
                        <a:buNone/>
                      </a:pPr>
                      <a:r>
                        <a:rPr lang="es-ES" altLang="en-US" dirty="0" err="1"/>
                        <a:t>DoD</a:t>
                      </a:r>
                      <a:r>
                        <a:rPr lang="es-ES" altLang="en-US" dirty="0"/>
                        <a:t>(</a:t>
                      </a:r>
                      <a:r>
                        <a:rPr lang="es-ES" altLang="en-US" dirty="0" err="1"/>
                        <a:t>Definition</a:t>
                      </a:r>
                      <a:r>
                        <a:rPr lang="es-ES" altLang="en-US" dirty="0"/>
                        <a:t> </a:t>
                      </a:r>
                      <a:r>
                        <a:rPr lang="es-ES" altLang="en-US" dirty="0" err="1"/>
                        <a:t>of</a:t>
                      </a:r>
                      <a:r>
                        <a:rPr lang="es-ES" altLang="en-US" dirty="0"/>
                        <a:t> Done)</a:t>
                      </a:r>
                    </a:p>
                  </a:txBody>
                  <a:tcPr/>
                </a:tc>
                <a:tc>
                  <a:txBody>
                    <a:bodyPr/>
                    <a:lstStyle/>
                    <a:p>
                      <a:pPr>
                        <a:buNone/>
                      </a:pPr>
                      <a:r>
                        <a:rPr lang="es-ES" altLang="en-US" sz="1800" dirty="0">
                          <a:sym typeface="+mn-ea"/>
                        </a:rPr>
                        <a:t>Es un documento vivo que contiene la lista de características que debe cumplir una HU, para considerarse como terminada.</a:t>
                      </a:r>
                      <a:endParaRPr lang="es-ES" altLang="en-US" dirty="0"/>
                    </a:p>
                  </a:txBody>
                  <a:tcPr/>
                </a:tc>
                <a:tc>
                  <a:txBody>
                    <a:bodyPr/>
                    <a:lstStyle/>
                    <a:p>
                      <a:pPr>
                        <a:buNone/>
                      </a:pPr>
                      <a:r>
                        <a:rPr lang="es-ES" altLang="en-US" dirty="0"/>
                        <a:t>Validar que se cumpla con  las necesidades del negocio y técnicas, necesarias para un producto terminado.</a:t>
                      </a:r>
                    </a:p>
                  </a:txBody>
                  <a:tcPr/>
                </a:tc>
                <a:tc>
                  <a:txBody>
                    <a:bodyPr/>
                    <a:lstStyle/>
                    <a:p>
                      <a:pPr>
                        <a:buNone/>
                      </a:pPr>
                      <a:r>
                        <a:rPr lang="es-ES" altLang="en-US" dirty="0"/>
                        <a:t>Todo el equipo. A nivel funcional el PO, debe verificar que sus criterios de aceptación se cumplan; y el equipo debe garantizar que se cumplan los estándares de calidad y técnicos necesarios.</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2980870639"/>
              </p:ext>
            </p:extLst>
          </p:nvPr>
        </p:nvGraphicFramePr>
        <p:xfrm>
          <a:off x="409575" y="1448435"/>
          <a:ext cx="11023600" cy="4965700"/>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5408295">
                  <a:extLst>
                    <a:ext uri="{9D8B030D-6E8A-4147-A177-3AD203B41FA5}">
                      <a16:colId xmlns:a16="http://schemas.microsoft.com/office/drawing/2014/main" val="20001"/>
                    </a:ext>
                  </a:extLst>
                </a:gridCol>
                <a:gridCol w="1962785">
                  <a:extLst>
                    <a:ext uri="{9D8B030D-6E8A-4147-A177-3AD203B41FA5}">
                      <a16:colId xmlns:a16="http://schemas.microsoft.com/office/drawing/2014/main" val="20002"/>
                    </a:ext>
                  </a:extLst>
                </a:gridCol>
                <a:gridCol w="2337435">
                  <a:extLst>
                    <a:ext uri="{9D8B030D-6E8A-4147-A177-3AD203B41FA5}">
                      <a16:colId xmlns:a16="http://schemas.microsoft.com/office/drawing/2014/main" val="20003"/>
                    </a:ext>
                  </a:extLst>
                </a:gridCol>
              </a:tblGrid>
              <a:tr h="640080">
                <a:tc>
                  <a:txBody>
                    <a:bodyPr/>
                    <a:lstStyle/>
                    <a:p>
                      <a:pPr>
                        <a:buNone/>
                      </a:pPr>
                      <a:r>
                        <a:rPr lang="es-ES" altLang="en-US"/>
                        <a:t>Artefacto</a:t>
                      </a:r>
                    </a:p>
                  </a:txBody>
                  <a:tcPr/>
                </a:tc>
                <a:tc>
                  <a:txBody>
                    <a:bodyPr/>
                    <a:lstStyle/>
                    <a:p>
                      <a:pPr>
                        <a:buNone/>
                      </a:pPr>
                      <a:r>
                        <a:rPr lang="es-ES" altLang="en-US" dirty="0"/>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1765300">
                <a:tc>
                  <a:txBody>
                    <a:bodyPr/>
                    <a:lstStyle/>
                    <a:p>
                      <a:pPr>
                        <a:buNone/>
                      </a:pPr>
                      <a:r>
                        <a:rPr lang="es-ES" altLang="en-US" dirty="0" err="1"/>
                        <a:t>Enabler</a:t>
                      </a:r>
                      <a:endParaRPr lang="es-ES" altLang="en-US" dirty="0"/>
                    </a:p>
                  </a:txBody>
                  <a:tcPr/>
                </a:tc>
                <a:tc>
                  <a:txBody>
                    <a:bodyPr/>
                    <a:lstStyle/>
                    <a:p>
                      <a:pPr>
                        <a:buNone/>
                      </a:pPr>
                      <a:r>
                        <a:rPr lang="es-ES" altLang="en-US" dirty="0"/>
                        <a:t>Son habilitadores que apoyan las actividades necesarias para la </a:t>
                      </a:r>
                      <a:r>
                        <a:rPr lang="es-ES" altLang="en-US" dirty="0" err="1"/>
                        <a:t>contruccion</a:t>
                      </a:r>
                      <a:r>
                        <a:rPr lang="es-ES" altLang="en-US" dirty="0"/>
                        <a:t> del incremento, pueden ser </a:t>
                      </a:r>
                      <a:r>
                        <a:rPr lang="es-ES" altLang="en-US" dirty="0" err="1"/>
                        <a:t>tecnicos</a:t>
                      </a:r>
                      <a:r>
                        <a:rPr lang="es-ES" altLang="en-US" dirty="0"/>
                        <a:t>, de </a:t>
                      </a:r>
                      <a:r>
                        <a:rPr lang="es-ES" altLang="en-US" dirty="0" err="1"/>
                        <a:t>exploracion</a:t>
                      </a:r>
                      <a:r>
                        <a:rPr lang="es-ES" altLang="en-US" dirty="0"/>
                        <a:t>, de arquitectura,  o de cumplimiento. Se puede traducir como una Historia de usuario a nivel </a:t>
                      </a:r>
                      <a:r>
                        <a:rPr lang="es-ES" altLang="en-US" dirty="0" err="1"/>
                        <a:t>tecnico</a:t>
                      </a:r>
                      <a:r>
                        <a:rPr lang="es-ES" altLang="en-US" dirty="0"/>
                        <a:t>.</a:t>
                      </a:r>
                    </a:p>
                  </a:txBody>
                  <a:tcPr/>
                </a:tc>
                <a:tc>
                  <a:txBody>
                    <a:bodyPr/>
                    <a:lstStyle/>
                    <a:p>
                      <a:pPr>
                        <a:buNone/>
                      </a:pPr>
                      <a:r>
                        <a:rPr lang="es-ES" altLang="en-US" dirty="0"/>
                        <a:t>Brindar visibilidad del trabajo  técnico necesario para asegurar la entrega de valor.</a:t>
                      </a:r>
                    </a:p>
                  </a:txBody>
                  <a:tcPr/>
                </a:tc>
                <a:tc>
                  <a:txBody>
                    <a:bodyPr/>
                    <a:lstStyle/>
                    <a:p>
                      <a:pPr>
                        <a:buNone/>
                      </a:pPr>
                      <a:r>
                        <a:rPr lang="es-ES" altLang="en-US" dirty="0"/>
                        <a:t>El equipo ágil y el </a:t>
                      </a:r>
                      <a:r>
                        <a:rPr lang="es-ES" altLang="en-US" dirty="0" err="1"/>
                        <a:t>equpo</a:t>
                      </a:r>
                      <a:r>
                        <a:rPr lang="es-ES" altLang="en-US" dirty="0"/>
                        <a:t> de arquitectura e </a:t>
                      </a:r>
                      <a:r>
                        <a:rPr lang="es-ES" altLang="en-US" dirty="0" err="1"/>
                        <a:t>ingenieria</a:t>
                      </a:r>
                      <a:r>
                        <a:rPr lang="es-ES" altLang="en-US" dirty="0"/>
                        <a:t>.</a:t>
                      </a:r>
                    </a:p>
                  </a:txBody>
                  <a:tcPr/>
                </a:tc>
                <a:extLst>
                  <a:ext uri="{0D108BD9-81ED-4DB2-BD59-A6C34878D82A}">
                    <a16:rowId xmlns:a16="http://schemas.microsoft.com/office/drawing/2014/main" val="10001"/>
                  </a:ext>
                </a:extLst>
              </a:tr>
              <a:tr h="2289810">
                <a:tc>
                  <a:txBody>
                    <a:bodyPr/>
                    <a:lstStyle/>
                    <a:p>
                      <a:pPr>
                        <a:buNone/>
                      </a:pPr>
                      <a:r>
                        <a:rPr lang="es-ES" altLang="en-US" dirty="0"/>
                        <a:t>Backlog</a:t>
                      </a:r>
                    </a:p>
                  </a:txBody>
                  <a:tcPr/>
                </a:tc>
                <a:tc>
                  <a:txBody>
                    <a:bodyPr/>
                    <a:lstStyle/>
                    <a:p>
                      <a:pPr>
                        <a:buNone/>
                      </a:pPr>
                      <a:r>
                        <a:rPr lang="es-ES" altLang="en-US" dirty="0"/>
                        <a:t>Es el listado de  </a:t>
                      </a:r>
                      <a:r>
                        <a:rPr lang="es-ES" altLang="en-US" dirty="0" err="1"/>
                        <a:t>Enabler</a:t>
                      </a:r>
                      <a:r>
                        <a:rPr lang="es-ES" altLang="en-US" dirty="0"/>
                        <a:t> o </a:t>
                      </a:r>
                      <a:r>
                        <a:rPr lang="es-ES" altLang="en-US" dirty="0" err="1"/>
                        <a:t>Feature</a:t>
                      </a:r>
                      <a:r>
                        <a:rPr lang="es-ES" altLang="en-US" dirty="0"/>
                        <a:t> que se generan de la necesidad del negocio que aun no se han resuelto, en el cual se refleja la prioridad y el orden en que se deben implementar.  Este artefacto es un documento vivo, ya que puede surgir actualizaciones de los elementos existente, inclusiones de nuevos o eliminación si es el caso.</a:t>
                      </a:r>
                    </a:p>
                  </a:txBody>
                  <a:tcPr/>
                </a:tc>
                <a:tc>
                  <a:txBody>
                    <a:bodyPr/>
                    <a:lstStyle/>
                    <a:p>
                      <a:pPr>
                        <a:buNone/>
                      </a:pPr>
                      <a:r>
                        <a:rPr lang="es-ES" altLang="en-US" dirty="0"/>
                        <a:t>Visualizar, el trabajo por realizar, mostrando la prioridad para el negocio y detallando las necesidades del mismo.</a:t>
                      </a:r>
                    </a:p>
                  </a:txBody>
                  <a:tcPr/>
                </a:tc>
                <a:tc>
                  <a:txBody>
                    <a:bodyPr/>
                    <a:lstStyle/>
                    <a:p>
                      <a:pPr>
                        <a:buNone/>
                      </a:pPr>
                      <a:r>
                        <a:rPr lang="es-ES" altLang="en-US" dirty="0"/>
                        <a:t>El </a:t>
                      </a:r>
                      <a:r>
                        <a:rPr lang="es-ES" altLang="en-US" dirty="0" err="1"/>
                        <a:t>Product</a:t>
                      </a:r>
                      <a:r>
                        <a:rPr lang="es-ES" altLang="en-US" dirty="0"/>
                        <a:t> Management es el encargado de actualizar, priorizar y mantener el Backlog. </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477090283"/>
              </p:ext>
            </p:extLst>
          </p:nvPr>
        </p:nvGraphicFramePr>
        <p:xfrm>
          <a:off x="409575" y="1448435"/>
          <a:ext cx="11023600" cy="468058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331335">
                  <a:extLst>
                    <a:ext uri="{9D8B030D-6E8A-4147-A177-3AD203B41FA5}">
                      <a16:colId xmlns:a16="http://schemas.microsoft.com/office/drawing/2014/main" val="20001"/>
                    </a:ext>
                  </a:extLst>
                </a:gridCol>
                <a:gridCol w="2211705">
                  <a:extLst>
                    <a:ext uri="{9D8B030D-6E8A-4147-A177-3AD203B41FA5}">
                      <a16:colId xmlns:a16="http://schemas.microsoft.com/office/drawing/2014/main" val="20002"/>
                    </a:ext>
                  </a:extLst>
                </a:gridCol>
                <a:gridCol w="3165475">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720340">
                <a:tc>
                  <a:txBody>
                    <a:bodyPr/>
                    <a:lstStyle/>
                    <a:p>
                      <a:pPr>
                        <a:buNone/>
                      </a:pPr>
                      <a:r>
                        <a:rPr lang="es-ES" altLang="en-US" dirty="0"/>
                        <a:t>Historias de Usuario</a:t>
                      </a:r>
                    </a:p>
                  </a:txBody>
                  <a:tcPr/>
                </a:tc>
                <a:tc>
                  <a:txBody>
                    <a:bodyPr/>
                    <a:lstStyle/>
                    <a:p>
                      <a:pPr>
                        <a:buNone/>
                      </a:pPr>
                      <a:r>
                        <a:rPr lang="es-ES" altLang="en-US" dirty="0"/>
                        <a:t>Es una descripción breve y clara de una funcionalidad  en lenguaje natural, que debe poderse construir en una </a:t>
                      </a:r>
                      <a:r>
                        <a:rPr lang="es-ES" altLang="en-US" dirty="0" err="1"/>
                        <a:t>iteracion</a:t>
                      </a:r>
                      <a:r>
                        <a:rPr lang="es-ES" altLang="en-US" dirty="0"/>
                        <a:t>.  Estas </a:t>
                      </a:r>
                      <a:r>
                        <a:rPr lang="es-ES" altLang="en-US" dirty="0" err="1"/>
                        <a:t>Hu</a:t>
                      </a:r>
                      <a:r>
                        <a:rPr lang="es-ES" altLang="en-US" dirty="0"/>
                        <a:t> deben ir acompañadas de criterios de </a:t>
                      </a:r>
                      <a:r>
                        <a:rPr lang="es-ES" altLang="en-US" dirty="0" err="1"/>
                        <a:t>acpetación</a:t>
                      </a:r>
                      <a:r>
                        <a:rPr lang="es-ES" altLang="en-US" dirty="0"/>
                        <a:t> que muestran al equipo ágil  las necesidades del usuario y/o PO.</a:t>
                      </a:r>
                    </a:p>
                  </a:txBody>
                  <a:tcPr/>
                </a:tc>
                <a:tc>
                  <a:txBody>
                    <a:bodyPr/>
                    <a:lstStyle/>
                    <a:p>
                      <a:pPr>
                        <a:buNone/>
                      </a:pPr>
                      <a:r>
                        <a:rPr lang="es-ES" altLang="en-US" dirty="0" err="1"/>
                        <a:t>Propocionar</a:t>
                      </a:r>
                      <a:r>
                        <a:rPr lang="es-ES" altLang="en-US" dirty="0"/>
                        <a:t> información necesaria para la construcción del incremento.</a:t>
                      </a:r>
                    </a:p>
                  </a:txBody>
                  <a:tcPr/>
                </a:tc>
                <a:tc>
                  <a:txBody>
                    <a:bodyPr/>
                    <a:lstStyle/>
                    <a:p>
                      <a:pPr>
                        <a:buNone/>
                      </a:pPr>
                      <a:r>
                        <a:rPr lang="es-ES" altLang="en-US" dirty="0"/>
                        <a:t>Si bien es cierto el PO es quien debe escribir las HU funcionales, es importante el apoyo del equipo, ya que en alguno casos intervienen temas </a:t>
                      </a:r>
                      <a:r>
                        <a:rPr lang="es-ES" altLang="en-US" dirty="0" err="1"/>
                        <a:t>tecnicos</a:t>
                      </a:r>
                      <a:r>
                        <a:rPr lang="es-ES" altLang="en-US" dirty="0"/>
                        <a:t> que el PO, no tiene claro. Por otro lado, el equipo puede aportar buenas ideas para cubrir las necesidades del PO.</a:t>
                      </a:r>
                    </a:p>
                  </a:txBody>
                  <a:tcPr/>
                </a:tc>
                <a:extLst>
                  <a:ext uri="{0D108BD9-81ED-4DB2-BD59-A6C34878D82A}">
                    <a16:rowId xmlns:a16="http://schemas.microsoft.com/office/drawing/2014/main" val="10001"/>
                  </a:ext>
                </a:extLst>
              </a:tr>
              <a:tr h="1442720">
                <a:tc>
                  <a:txBody>
                    <a:bodyPr/>
                    <a:lstStyle/>
                    <a:p>
                      <a:pPr>
                        <a:buNone/>
                      </a:pPr>
                      <a:r>
                        <a:rPr lang="es-ES" altLang="en-US" dirty="0" err="1"/>
                        <a:t>Iteration</a:t>
                      </a:r>
                      <a:r>
                        <a:rPr lang="es-ES" altLang="en-US" dirty="0"/>
                        <a:t> Backlog</a:t>
                      </a:r>
                    </a:p>
                  </a:txBody>
                  <a:tcPr/>
                </a:tc>
                <a:tc>
                  <a:txBody>
                    <a:bodyPr/>
                    <a:lstStyle/>
                    <a:p>
                      <a:pPr>
                        <a:buNone/>
                      </a:pPr>
                      <a:r>
                        <a:rPr lang="es-ES" altLang="en-US" dirty="0"/>
                        <a:t>Es el listado de HU y </a:t>
                      </a:r>
                      <a:r>
                        <a:rPr lang="es-ES" altLang="en-US" dirty="0" err="1"/>
                        <a:t>Enablers</a:t>
                      </a:r>
                      <a:r>
                        <a:rPr lang="es-ES" altLang="en-US" dirty="0"/>
                        <a:t> priorizados  que se generan a partir del Backlog de programa y que </a:t>
                      </a:r>
                      <a:r>
                        <a:rPr lang="es-ES" altLang="en-US" dirty="0" err="1"/>
                        <a:t>estan</a:t>
                      </a:r>
                      <a:r>
                        <a:rPr lang="es-ES" altLang="en-US" dirty="0"/>
                        <a:t> comprometidos para ejecutar en la iteración.  </a:t>
                      </a:r>
                    </a:p>
                  </a:txBody>
                  <a:tcPr/>
                </a:tc>
                <a:tc>
                  <a:txBody>
                    <a:bodyPr/>
                    <a:lstStyle/>
                    <a:p>
                      <a:pPr>
                        <a:buNone/>
                      </a:pPr>
                      <a:r>
                        <a:rPr lang="es-ES" altLang="en-US" dirty="0"/>
                        <a:t>Visibilizar el trabajo que se debe realizar en la iteración.</a:t>
                      </a:r>
                    </a:p>
                  </a:txBody>
                  <a:tcPr/>
                </a:tc>
                <a:tc>
                  <a:txBody>
                    <a:bodyPr/>
                    <a:lstStyle/>
                    <a:p>
                      <a:pPr>
                        <a:buNone/>
                      </a:pPr>
                      <a:r>
                        <a:rPr lang="es-ES" altLang="en-US" dirty="0"/>
                        <a:t>El </a:t>
                      </a:r>
                      <a:r>
                        <a:rPr lang="es-ES" altLang="en-US" dirty="0" err="1"/>
                        <a:t>Product</a:t>
                      </a:r>
                      <a:r>
                        <a:rPr lang="es-ES" altLang="en-US" dirty="0"/>
                        <a:t> Owner es el encargado de actualizar, priorizar y mantener el Backlog. </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71487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025650">
                <a:tc>
                  <a:txBody>
                    <a:bodyPr/>
                    <a:lstStyle/>
                    <a:p>
                      <a:pPr>
                        <a:buNone/>
                      </a:pPr>
                      <a:r>
                        <a:rPr lang="es-ES" altLang="en-US" dirty="0" err="1"/>
                        <a:t>Program</a:t>
                      </a:r>
                      <a:r>
                        <a:rPr lang="es-ES" altLang="en-US" dirty="0"/>
                        <a:t> </a:t>
                      </a:r>
                      <a:r>
                        <a:rPr lang="es-ES" altLang="en-US" dirty="0" err="1"/>
                        <a:t>Board</a:t>
                      </a:r>
                      <a:endParaRPr lang="es-ES" altLang="en-US" dirty="0"/>
                    </a:p>
                  </a:txBody>
                  <a:tcPr/>
                </a:tc>
                <a:tc>
                  <a:txBody>
                    <a:bodyPr/>
                    <a:lstStyle/>
                    <a:p>
                      <a:pPr>
                        <a:buNone/>
                      </a:pPr>
                      <a:r>
                        <a:rPr lang="es-ES" altLang="en-US" dirty="0"/>
                        <a:t>Es un tablero, en cual se plasma las </a:t>
                      </a:r>
                      <a:r>
                        <a:rPr lang="es-ES" altLang="en-US" dirty="0" err="1"/>
                        <a:t>Features</a:t>
                      </a:r>
                      <a:r>
                        <a:rPr lang="es-ES" altLang="en-US" dirty="0"/>
                        <a:t> comprometidas por cada equipo, para realizar en el PI en curso. Esta herramienta permite visualizar en que </a:t>
                      </a:r>
                      <a:r>
                        <a:rPr lang="es-ES" altLang="en-US" dirty="0" err="1"/>
                        <a:t>iteracion</a:t>
                      </a:r>
                      <a:r>
                        <a:rPr lang="es-ES" altLang="en-US" dirty="0"/>
                        <a:t> se estima ejecutar cada </a:t>
                      </a:r>
                      <a:r>
                        <a:rPr lang="es-ES" altLang="en-US" dirty="0" err="1"/>
                        <a:t>feature</a:t>
                      </a:r>
                      <a:r>
                        <a:rPr lang="es-ES" altLang="en-US" dirty="0"/>
                        <a:t>, además  de mostrar la dependencias entre equipos, ver que trabajo se realiza mas allá de lo comprometido.</a:t>
                      </a:r>
                    </a:p>
                  </a:txBody>
                  <a:tcPr/>
                </a:tc>
                <a:tc>
                  <a:txBody>
                    <a:bodyPr/>
                    <a:lstStyle/>
                    <a:p>
                      <a:pPr>
                        <a:buNone/>
                      </a:pPr>
                      <a:r>
                        <a:rPr lang="es-ES" altLang="en-US" dirty="0"/>
                        <a:t>Visibilizar el trabajo realizado y por realizar en cada una de las iteraciones del PI, con sus dependencias.</a:t>
                      </a:r>
                    </a:p>
                  </a:txBody>
                  <a:tcPr/>
                </a:tc>
                <a:tc>
                  <a:txBody>
                    <a:bodyPr/>
                    <a:lstStyle/>
                    <a:p>
                      <a:pPr>
                        <a:buNone/>
                      </a:pPr>
                      <a:r>
                        <a:rPr lang="es-ES" altLang="en-US" dirty="0"/>
                        <a:t>El RTE es quién debe gestionar este artefacto con apoyo de los scrum master y lideres ágiles.</a:t>
                      </a:r>
                    </a:p>
                  </a:txBody>
                  <a:tcPr/>
                </a:tc>
                <a:extLst>
                  <a:ext uri="{0D108BD9-81ED-4DB2-BD59-A6C34878D82A}">
                    <a16:rowId xmlns:a16="http://schemas.microsoft.com/office/drawing/2014/main" val="10001"/>
                  </a:ext>
                </a:extLst>
              </a:tr>
              <a:tr h="1442720">
                <a:tc>
                  <a:txBody>
                    <a:bodyPr/>
                    <a:lstStyle/>
                    <a:p>
                      <a:pPr>
                        <a:buNone/>
                      </a:pPr>
                      <a:r>
                        <a:rPr lang="es-ES" altLang="en-US" dirty="0" err="1"/>
                        <a:t>Features</a:t>
                      </a:r>
                      <a:endParaRPr lang="es-ES" altLang="en-US" dirty="0"/>
                    </a:p>
                  </a:txBody>
                  <a:tcPr/>
                </a:tc>
                <a:tc>
                  <a:txBody>
                    <a:bodyPr/>
                    <a:lstStyle/>
                    <a:p>
                      <a:pPr>
                        <a:buNone/>
                      </a:pPr>
                      <a:r>
                        <a:rPr lang="es-ES" altLang="en-US" dirty="0"/>
                        <a:t>Son  funcionalidades que satisfacen las necesidades de los usuarios.</a:t>
                      </a:r>
                    </a:p>
                  </a:txBody>
                  <a:tcPr/>
                </a:tc>
                <a:tc>
                  <a:txBody>
                    <a:bodyPr/>
                    <a:lstStyle/>
                    <a:p>
                      <a:pPr>
                        <a:buNone/>
                      </a:pPr>
                      <a:r>
                        <a:rPr lang="es-ES" altLang="en-US" dirty="0"/>
                        <a:t>Definir funcionalidades que proporcionen un beneficio al negocio.</a:t>
                      </a:r>
                    </a:p>
                  </a:txBody>
                  <a:tcPr/>
                </a:tc>
                <a:tc>
                  <a:txBody>
                    <a:bodyPr/>
                    <a:lstStyle/>
                    <a:p>
                      <a:pPr>
                        <a:buNone/>
                      </a:pPr>
                      <a:r>
                        <a:rPr lang="es-ES" altLang="en-US" dirty="0"/>
                        <a:t>Quien define los </a:t>
                      </a:r>
                      <a:r>
                        <a:rPr lang="es-ES" altLang="en-US" dirty="0" err="1"/>
                        <a:t>Features</a:t>
                      </a:r>
                      <a:r>
                        <a:rPr lang="es-ES" altLang="en-US" dirty="0"/>
                        <a:t> es el </a:t>
                      </a:r>
                      <a:r>
                        <a:rPr lang="es-ES" altLang="en-US" dirty="0" err="1"/>
                        <a:t>Product</a:t>
                      </a:r>
                      <a:r>
                        <a:rPr lang="es-ES" altLang="en-US" dirty="0"/>
                        <a:t> Manager en </a:t>
                      </a:r>
                      <a:r>
                        <a:rPr lang="es-ES" altLang="en-US" dirty="0" err="1"/>
                        <a:t>colaboracion</a:t>
                      </a:r>
                      <a:r>
                        <a:rPr lang="es-ES" altLang="en-US" dirty="0"/>
                        <a:t> con lo </a:t>
                      </a:r>
                      <a:r>
                        <a:rPr lang="es-ES" altLang="en-US" dirty="0" err="1"/>
                        <a:t>Product</a:t>
                      </a:r>
                      <a:r>
                        <a:rPr lang="es-ES" altLang="en-US" dirty="0"/>
                        <a:t> </a:t>
                      </a:r>
                      <a:r>
                        <a:rPr lang="es-ES" altLang="en-US" dirty="0" err="1"/>
                        <a:t>Owners</a:t>
                      </a:r>
                      <a:r>
                        <a:rPr lang="es-ES" altLang="en-US" dirty="0"/>
                        <a:t> y </a:t>
                      </a:r>
                      <a:r>
                        <a:rPr lang="es-ES" altLang="en-US" dirty="0" err="1"/>
                        <a:t>Stakeholder</a:t>
                      </a:r>
                      <a:r>
                        <a:rPr lang="es-ES" altLang="en-US" dirty="0"/>
                        <a:t>. </a:t>
                      </a:r>
                    </a:p>
                    <a:p>
                      <a:pPr>
                        <a:buNone/>
                      </a:pPr>
                      <a:r>
                        <a:rPr lang="es-ES" altLang="en-US" dirty="0"/>
                        <a:t>El equipo de desarrollo, </a:t>
                      </a:r>
                      <a:r>
                        <a:rPr lang="es-ES" altLang="en-US" dirty="0" err="1"/>
                        <a:t>tambien</a:t>
                      </a:r>
                      <a:r>
                        <a:rPr lang="es-ES" altLang="en-US" dirty="0"/>
                        <a:t> puede contribuir en la generación de </a:t>
                      </a:r>
                      <a:r>
                        <a:rPr lang="es-ES" altLang="en-US" dirty="0" err="1"/>
                        <a:t>features</a:t>
                      </a:r>
                      <a:r>
                        <a:rPr lang="es-ES" altLang="en-US" dirty="0"/>
                        <a:t>.</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2921840904"/>
              </p:ext>
            </p:extLst>
          </p:nvPr>
        </p:nvGraphicFramePr>
        <p:xfrm>
          <a:off x="409575" y="1448435"/>
          <a:ext cx="11023600" cy="387159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403225">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025650">
                <a:tc>
                  <a:txBody>
                    <a:bodyPr/>
                    <a:lstStyle/>
                    <a:p>
                      <a:pPr>
                        <a:buNone/>
                      </a:pPr>
                      <a:r>
                        <a:rPr lang="es-ES" altLang="en-US" dirty="0"/>
                        <a:t>Objetivos de PI</a:t>
                      </a:r>
                    </a:p>
                  </a:txBody>
                  <a:tcPr/>
                </a:tc>
                <a:tc>
                  <a:txBody>
                    <a:bodyPr/>
                    <a:lstStyle/>
                    <a:p>
                      <a:pPr>
                        <a:buNone/>
                      </a:pPr>
                      <a:r>
                        <a:rPr lang="es-ES" altLang="en-US" dirty="0"/>
                        <a:t>Es el listado de los objetivos, que se </a:t>
                      </a:r>
                      <a:r>
                        <a:rPr lang="es-ES" altLang="en-US" dirty="0" err="1"/>
                        <a:t>deberan</a:t>
                      </a:r>
                      <a:r>
                        <a:rPr lang="es-ES" altLang="en-US" dirty="0"/>
                        <a:t> cumplir durante un PI, estos deben estar alineado con los objetivos </a:t>
                      </a:r>
                      <a:r>
                        <a:rPr lang="es-ES" altLang="en-US" dirty="0" err="1"/>
                        <a:t>tecnicos</a:t>
                      </a:r>
                      <a:r>
                        <a:rPr lang="es-ES" altLang="en-US" dirty="0"/>
                        <a:t>, comerciales y organizacionales para que generen valor al negocio.</a:t>
                      </a:r>
                    </a:p>
                  </a:txBody>
                  <a:tcPr/>
                </a:tc>
                <a:tc>
                  <a:txBody>
                    <a:bodyPr/>
                    <a:lstStyle/>
                    <a:p>
                      <a:pPr algn="l">
                        <a:lnSpc>
                          <a:spcPct val="107000"/>
                        </a:lnSpc>
                        <a:spcAft>
                          <a:spcPts val="800"/>
                        </a:spcAft>
                      </a:pPr>
                      <a:r>
                        <a:rPr lang="es-ES" sz="1800" kern="1200" dirty="0">
                          <a:solidFill>
                            <a:schemeClr val="dk1"/>
                          </a:solidFill>
                          <a:latin typeface="+mn-lt"/>
                          <a:ea typeface="+mn-ea"/>
                          <a:cs typeface="+mn-cs"/>
                        </a:rPr>
                        <a:t>Ofrecer un visión clara y compartida de lo que se debe lograr para dar solución a las necesidades del negocio.</a:t>
                      </a:r>
                      <a:endParaRPr lang="es-CO" sz="1800" kern="1200" dirty="0">
                        <a:solidFill>
                          <a:schemeClr val="dk1"/>
                        </a:solidFill>
                        <a:latin typeface="+mn-lt"/>
                        <a:ea typeface="+mn-ea"/>
                        <a:cs typeface="+mn-cs"/>
                      </a:endParaRPr>
                    </a:p>
                  </a:txBody>
                  <a:tcPr marL="89535" marR="89535" marT="0" marB="0"/>
                </a:tc>
                <a:tc>
                  <a:txBody>
                    <a:bodyPr/>
                    <a:lstStyle/>
                    <a:p>
                      <a:pPr>
                        <a:buNone/>
                      </a:pPr>
                      <a:r>
                        <a:rPr lang="es-ES" altLang="en-US" dirty="0"/>
                        <a:t>Equipo ágil y los roles de programa.</a:t>
                      </a:r>
                    </a:p>
                  </a:txBody>
                  <a:tcPr/>
                </a:tc>
                <a:extLst>
                  <a:ext uri="{0D108BD9-81ED-4DB2-BD59-A6C34878D82A}">
                    <a16:rowId xmlns:a16="http://schemas.microsoft.com/office/drawing/2014/main" val="10001"/>
                  </a:ext>
                </a:extLst>
              </a:tr>
              <a:tr h="1442720">
                <a:tc>
                  <a:txBody>
                    <a:bodyPr/>
                    <a:lstStyle/>
                    <a:p>
                      <a:pPr>
                        <a:buNone/>
                      </a:pPr>
                      <a:r>
                        <a:rPr lang="es-ES" altLang="en-US" dirty="0"/>
                        <a:t>Mapa Riesgos PI</a:t>
                      </a:r>
                    </a:p>
                  </a:txBody>
                  <a:tcPr/>
                </a:tc>
                <a:tc>
                  <a:txBody>
                    <a:bodyPr/>
                    <a:lstStyle/>
                    <a:p>
                      <a:pPr>
                        <a:buNone/>
                      </a:pPr>
                      <a:r>
                        <a:rPr lang="es-ES" altLang="en-US" dirty="0"/>
                        <a:t>Es un mapa donde se relacionan los riesgos identificados durante el PI, y a los cuales se les debe generar un plan de mitigación y acción.</a:t>
                      </a:r>
                    </a:p>
                  </a:txBody>
                  <a:tcPr/>
                </a:tc>
                <a:tc>
                  <a:txBody>
                    <a:bodyPr/>
                    <a:lstStyle/>
                    <a:p>
                      <a:pPr>
                        <a:buNone/>
                      </a:pPr>
                      <a:r>
                        <a:rPr lang="es-ES" altLang="en-US" dirty="0"/>
                        <a:t>Dar visibilidad a los hallazgos que puedan poner en riesgo el cumplimiento del PI.</a:t>
                      </a:r>
                    </a:p>
                  </a:txBody>
                  <a:tcPr/>
                </a:tc>
                <a:tc>
                  <a:txBody>
                    <a:bodyPr/>
                    <a:lstStyle/>
                    <a:p>
                      <a:pPr>
                        <a:buNone/>
                      </a:pPr>
                      <a:r>
                        <a:rPr lang="es-ES" altLang="en-US" dirty="0"/>
                        <a:t>La responsabilidad de este mapa, es de todos, pero quien encabeza la gestión del mismo es el RTE.</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Introducción</a:t>
            </a:r>
            <a:endParaRPr lang="es-CO" sz="3200" b="1" dirty="0">
              <a:solidFill>
                <a:srgbClr val="AD198D"/>
              </a:solidFill>
              <a:latin typeface="Candara" panose="020E0502030303020204" pitchFamily="34" charset="0"/>
            </a:endParaRPr>
          </a:p>
        </p:txBody>
      </p:sp>
      <p:sp>
        <p:nvSpPr>
          <p:cNvPr id="6" name="CuadroTexto 5"/>
          <p:cNvSpPr txBox="1"/>
          <p:nvPr/>
        </p:nvSpPr>
        <p:spPr>
          <a:xfrm>
            <a:off x="1082181" y="2146310"/>
            <a:ext cx="9446002" cy="1476375"/>
          </a:xfrm>
          <a:prstGeom prst="rect">
            <a:avLst/>
          </a:prstGeom>
          <a:noFill/>
        </p:spPr>
        <p:txBody>
          <a:bodyPr wrap="square" rtlCol="0">
            <a:spAutoFit/>
          </a:bodyPr>
          <a:lstStyle/>
          <a:p>
            <a:pPr lvl="1" algn="just"/>
            <a:r>
              <a:rPr lang="es-ES" altLang="en-US"/>
              <a:t>Safe es un marco de trabajo de escalado agil a nivel corporacion,  basado en practicas lean y Ágil, permite  que las organizaciones a traves de la definicion de un conjunto de  buenas practicas y flujos de trabajo, puedan escalar sus practicas agiles desde los equipos operativos hasta la alta gerencia.</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pic>
        <p:nvPicPr>
          <p:cNvPr id="9" name="Marcador de posición de contenido 8"/>
          <p:cNvPicPr>
            <a:picLocks noGrp="1" noChangeAspect="1"/>
          </p:cNvPicPr>
          <p:nvPr>
            <p:ph sz="half" idx="1"/>
          </p:nvPr>
        </p:nvPicPr>
        <p:blipFill>
          <a:blip r:embed="rId2"/>
          <a:stretch>
            <a:fillRect/>
          </a:stretch>
        </p:blipFill>
        <p:spPr>
          <a:xfrm>
            <a:off x="1735455" y="4700905"/>
            <a:ext cx="3295650" cy="1228725"/>
          </a:xfrm>
          <a:prstGeom prst="rect">
            <a:avLst/>
          </a:prstGeom>
        </p:spPr>
      </p:pic>
      <p:pic>
        <p:nvPicPr>
          <p:cNvPr id="10" name="Marcador de posición de contenido 9"/>
          <p:cNvPicPr>
            <a:picLocks noGrp="1" noChangeAspect="1"/>
          </p:cNvPicPr>
          <p:nvPr>
            <p:ph sz="half" idx="2"/>
          </p:nvPr>
        </p:nvPicPr>
        <p:blipFill>
          <a:blip r:embed="rId3"/>
          <a:stretch>
            <a:fillRect/>
          </a:stretch>
        </p:blipFill>
        <p:spPr>
          <a:xfrm>
            <a:off x="5537200" y="3833495"/>
            <a:ext cx="5181600" cy="266128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Artefactos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3810188196"/>
              </p:ext>
            </p:extLst>
          </p:nvPr>
        </p:nvGraphicFramePr>
        <p:xfrm>
          <a:off x="409575" y="1448435"/>
          <a:ext cx="11023600" cy="4028712"/>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540022">
                <a:tc>
                  <a:txBody>
                    <a:bodyPr/>
                    <a:lstStyle/>
                    <a:p>
                      <a:pPr>
                        <a:buNone/>
                      </a:pPr>
                      <a:r>
                        <a:rPr lang="es-ES" altLang="en-US"/>
                        <a:t>Artefacto</a:t>
                      </a:r>
                    </a:p>
                  </a:txBody>
                  <a:tcPr/>
                </a:tc>
                <a:tc>
                  <a:txBody>
                    <a:bodyPr/>
                    <a:lstStyle/>
                    <a:p>
                      <a:pPr>
                        <a:buNone/>
                      </a:pPr>
                      <a:r>
                        <a:rPr lang="es-ES" altLang="en-US"/>
                        <a:t>Qué Es?</a:t>
                      </a:r>
                    </a:p>
                  </a:txBody>
                  <a:tcPr/>
                </a:tc>
                <a:tc>
                  <a:txBody>
                    <a:bodyPr/>
                    <a:lstStyle/>
                    <a:p>
                      <a:pPr>
                        <a:buNone/>
                      </a:pPr>
                      <a:r>
                        <a:rPr lang="es-ES" altLang="en-US"/>
                        <a:t>Objetivo</a:t>
                      </a:r>
                    </a:p>
                  </a:txBody>
                  <a:tcPr/>
                </a:tc>
                <a:tc>
                  <a:txBody>
                    <a:bodyPr/>
                    <a:lstStyle/>
                    <a:p>
                      <a:pPr>
                        <a:buNone/>
                      </a:pPr>
                      <a:r>
                        <a:rPr lang="es-ES" altLang="en-US"/>
                        <a:t>Responsable</a:t>
                      </a:r>
                    </a:p>
                  </a:txBody>
                  <a:tcPr/>
                </a:tc>
                <a:extLst>
                  <a:ext uri="{0D108BD9-81ED-4DB2-BD59-A6C34878D82A}">
                    <a16:rowId xmlns:a16="http://schemas.microsoft.com/office/drawing/2014/main" val="10000"/>
                  </a:ext>
                </a:extLst>
              </a:tr>
              <a:tr h="2025650">
                <a:tc>
                  <a:txBody>
                    <a:bodyPr/>
                    <a:lstStyle/>
                    <a:p>
                      <a:pPr>
                        <a:buNone/>
                      </a:pPr>
                      <a:r>
                        <a:rPr lang="es-ES" altLang="en-US" dirty="0"/>
                        <a:t>Plan PI</a:t>
                      </a:r>
                    </a:p>
                  </a:txBody>
                  <a:tcPr/>
                </a:tc>
                <a:tc>
                  <a:txBody>
                    <a:bodyPr/>
                    <a:lstStyle/>
                    <a:p>
                      <a:pPr>
                        <a:buNone/>
                      </a:pPr>
                      <a:r>
                        <a:rPr lang="es-ES" altLang="en-US" dirty="0"/>
                        <a:t>Es un informe de lo planeado durante el PI </a:t>
                      </a:r>
                      <a:r>
                        <a:rPr lang="es-ES" altLang="en-US" dirty="0" err="1"/>
                        <a:t>Planning</a:t>
                      </a:r>
                      <a:r>
                        <a:rPr lang="es-ES" altLang="en-US" dirty="0"/>
                        <a:t>. Que debe contener, los objetivos, los compromisos de cada equipo, y un plan inicial de </a:t>
                      </a:r>
                      <a:r>
                        <a:rPr lang="es-ES" altLang="en-US" dirty="0" err="1"/>
                        <a:t>ejecucion</a:t>
                      </a:r>
                      <a:r>
                        <a:rPr lang="es-ES" altLang="en-US" dirty="0"/>
                        <a:t> del PI.</a:t>
                      </a:r>
                    </a:p>
                  </a:txBody>
                  <a:tcPr/>
                </a:tc>
                <a:tc>
                  <a:txBody>
                    <a:bodyPr/>
                    <a:lstStyle/>
                    <a:p>
                      <a:pPr>
                        <a:buNone/>
                      </a:pPr>
                      <a:r>
                        <a:rPr lang="es-ES" altLang="en-US" dirty="0"/>
                        <a:t>Documentar  los resultados del PI </a:t>
                      </a:r>
                      <a:r>
                        <a:rPr lang="es-ES" altLang="en-US" dirty="0" err="1"/>
                        <a:t>Planning</a:t>
                      </a:r>
                      <a:r>
                        <a:rPr lang="es-ES" altLang="en-US" dirty="0"/>
                        <a:t>.</a:t>
                      </a:r>
                    </a:p>
                  </a:txBody>
                  <a:tcPr/>
                </a:tc>
                <a:tc>
                  <a:txBody>
                    <a:bodyPr/>
                    <a:lstStyle/>
                    <a:p>
                      <a:pPr>
                        <a:buNone/>
                      </a:pPr>
                      <a:r>
                        <a:rPr lang="es-ES" altLang="en-US" dirty="0"/>
                        <a:t>RTE</a:t>
                      </a:r>
                    </a:p>
                  </a:txBody>
                  <a:tcPr/>
                </a:tc>
                <a:extLst>
                  <a:ext uri="{0D108BD9-81ED-4DB2-BD59-A6C34878D82A}">
                    <a16:rowId xmlns:a16="http://schemas.microsoft.com/office/drawing/2014/main" val="10001"/>
                  </a:ext>
                </a:extLst>
              </a:tr>
              <a:tr h="1442720">
                <a:tc>
                  <a:txBody>
                    <a:bodyPr/>
                    <a:lstStyle/>
                    <a:p>
                      <a:pPr>
                        <a:buNone/>
                      </a:pPr>
                      <a:r>
                        <a:rPr lang="es-ES" altLang="en-US" dirty="0"/>
                        <a:t>MVP</a:t>
                      </a:r>
                    </a:p>
                  </a:txBody>
                  <a:tcPr/>
                </a:tc>
                <a:tc>
                  <a:txBody>
                    <a:bodyPr/>
                    <a:lstStyle/>
                    <a:p>
                      <a:pPr>
                        <a:buNone/>
                      </a:pPr>
                      <a:r>
                        <a:rPr lang="es-ES" altLang="en-US" dirty="0"/>
                        <a:t>Es una versión de un producto que permite a través de </a:t>
                      </a:r>
                      <a:r>
                        <a:rPr lang="es-ES" altLang="en-US" dirty="0" err="1"/>
                        <a:t>feedback</a:t>
                      </a:r>
                      <a:r>
                        <a:rPr lang="es-ES" altLang="en-US" dirty="0"/>
                        <a:t> de los mismos usuarios, recolectar información para aprender y mejorar las siguientes versiones y así asegurar un producto de valor.</a:t>
                      </a:r>
                    </a:p>
                  </a:txBody>
                  <a:tcPr/>
                </a:tc>
                <a:tc>
                  <a:txBody>
                    <a:bodyPr/>
                    <a:lstStyle/>
                    <a:p>
                      <a:pPr>
                        <a:buNone/>
                      </a:pPr>
                      <a:r>
                        <a:rPr lang="es-ES" altLang="en-US" dirty="0"/>
                        <a:t>Asegurar la entrega de valor al negocio.</a:t>
                      </a:r>
                    </a:p>
                  </a:txBody>
                  <a:tcPr/>
                </a:tc>
                <a:tc>
                  <a:txBody>
                    <a:bodyPr/>
                    <a:lstStyle/>
                    <a:p>
                      <a:pPr>
                        <a:buNone/>
                      </a:pPr>
                      <a:r>
                        <a:rPr lang="es-ES" altLang="en-US" dirty="0"/>
                        <a:t>Equipo ágil, RTE, Business </a:t>
                      </a:r>
                      <a:r>
                        <a:rPr lang="es-ES" altLang="en-US" dirty="0" err="1"/>
                        <a:t>Owners</a:t>
                      </a:r>
                      <a:r>
                        <a:rPr lang="es-ES" altLang="en-US" dirty="0"/>
                        <a:t>, </a:t>
                      </a:r>
                      <a:r>
                        <a:rPr lang="es-ES" altLang="en-US" dirty="0" err="1"/>
                        <a:t>Product</a:t>
                      </a:r>
                      <a:r>
                        <a:rPr lang="es-ES" altLang="en-US" dirty="0"/>
                        <a:t> Manager.</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b="1" dirty="0">
                <a:solidFill>
                  <a:srgbClr val="AD198D"/>
                </a:solidFill>
              </a:rPr>
              <a:t>Ceremonias o Eventos - SAFE</a:t>
            </a:r>
          </a:p>
        </p:txBody>
      </p:sp>
      <p:sp>
        <p:nvSpPr>
          <p:cNvPr id="3" name="CuadroTexto 2"/>
          <p:cNvSpPr txBox="1"/>
          <p:nvPr/>
        </p:nvSpPr>
        <p:spPr>
          <a:xfrm>
            <a:off x="368703" y="1206194"/>
            <a:ext cx="11453957" cy="2584450"/>
          </a:xfrm>
          <a:prstGeom prst="rect">
            <a:avLst/>
          </a:prstGeom>
          <a:noFill/>
        </p:spPr>
        <p:txBody>
          <a:bodyPr wrap="square" rtlCol="0">
            <a:spAutoFit/>
          </a:bodyPr>
          <a:lstStyle/>
          <a:p>
            <a:endParaRPr lang="es-ES" b="1" dirty="0">
              <a:solidFill>
                <a:schemeClr val="accent1">
                  <a:lumMod val="75000"/>
                </a:schemeClr>
              </a:solidFill>
            </a:endParaRPr>
          </a:p>
          <a:p>
            <a:endParaRPr lang="es-ES" b="1" dirty="0">
              <a:solidFill>
                <a:schemeClr val="accent1">
                  <a:lumMod val="75000"/>
                </a:schemeClr>
              </a:solidFill>
            </a:endParaRPr>
          </a:p>
          <a:p>
            <a:r>
              <a:rPr lang="es-ES" altLang="en-US" dirty="0"/>
              <a:t>Las ceremonias o eventos, son los espacios en los cuales el equipo de trabajo de una manera colaborativa, comparte sus puntos de vista, sus conocimientos,  su experticia para contribuir tanto en la planeación del trabajo a realizar para llegar a un objetivo común,  como también para encontrar esas oportunidades de mejora que aportan al mejoramiento continua a nivel de equipo y de organización.</a:t>
            </a:r>
          </a:p>
          <a:p>
            <a:endParaRPr lang="es-ES" altLang="en-US" dirty="0"/>
          </a:p>
          <a:p>
            <a:r>
              <a:rPr lang="es-ES" altLang="en-US" dirty="0"/>
              <a:t>A continuación se detallara cada una de las ceremonias recomendadas, bajo el marco </a:t>
            </a:r>
            <a:r>
              <a:rPr lang="es-ES" altLang="en-US" dirty="0" err="1"/>
              <a:t>SAFe</a:t>
            </a:r>
            <a:r>
              <a:rPr lang="es-ES" altLang="en-US" dirty="0"/>
              <a:t> y según la dinámica de trabajo de Experian.</a:t>
            </a:r>
          </a:p>
        </p:txBody>
      </p:sp>
      <p:pic>
        <p:nvPicPr>
          <p:cNvPr id="2" name="Marcador de posición de contenido 1"/>
          <p:cNvPicPr>
            <a:picLocks noGrp="1" noChangeAspect="1"/>
          </p:cNvPicPr>
          <p:nvPr>
            <p:ph idx="1"/>
          </p:nvPr>
        </p:nvPicPr>
        <p:blipFill>
          <a:blip r:embed="rId2"/>
          <a:stretch>
            <a:fillRect/>
          </a:stretch>
        </p:blipFill>
        <p:spPr>
          <a:xfrm>
            <a:off x="1367730" y="3951214"/>
            <a:ext cx="8782947" cy="20648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lvl="1" algn="just"/>
            <a:r>
              <a:rPr lang="es-ES" altLang="en-US"/>
              <a:t>Una Inception es un conjunto de dinámicas orientadas a enfocar a todas las personas involucradas en un proyecto hacia un mismo objetivo, reduciendo muchas de las incertidumbres, ayudando a exponer los riesgos más evidentes y poniendo en común las expectativas de todos. </a:t>
            </a:r>
            <a:endParaRPr lang="es-ES" dirty="0">
              <a:solidFill>
                <a:schemeClr val="accent1">
                  <a:lumMod val="75000"/>
                </a:schemeClr>
              </a:solidFill>
              <a:latin typeface="Candara" panose="020E0502030303020204" pitchFamily="34" charset="0"/>
            </a:endParaRPr>
          </a:p>
          <a:p>
            <a:pPr marL="800100" lvl="1" indent="-342900">
              <a:buAutoNum type="arabicPeriod"/>
            </a:pPr>
            <a:endParaRPr lang="es-ES" dirty="0">
              <a:solidFill>
                <a:schemeClr val="accent1">
                  <a:lumMod val="75000"/>
                </a:schemeClr>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9" name="Título 3"/>
          <p:cNvSpPr txBox="1"/>
          <p:nvPr/>
        </p:nvSpPr>
        <p:spPr>
          <a:xfrm>
            <a:off x="645564" y="70277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Inception</a:t>
            </a:r>
            <a:endParaRPr lang="es-ES" b="1" dirty="0">
              <a:solidFill>
                <a:srgbClr val="AD198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Entradas y Salidas: Inception</a:t>
            </a:r>
            <a:endParaRPr lang="es-ES" b="1" dirty="0">
              <a:solidFill>
                <a:schemeClr val="accent1">
                  <a:lumMod val="75000"/>
                </a:schemeClr>
              </a:solidFill>
              <a:latin typeface="Candara" panose="020E0502030303020204" pitchFamily="34" charset="0"/>
              <a:cs typeface="Arial" panose="020B0604020202020204" pitchFamily="34" charset="0"/>
            </a:endParaRPr>
          </a:p>
        </p:txBody>
      </p:sp>
      <p:sp>
        <p:nvSpPr>
          <p:cNvPr id="17" name="AutoShape 2" descr="Related image"/>
          <p:cNvSpPr>
            <a:spLocks noChangeAspect="1" noChangeArrowheads="1"/>
          </p:cNvSpPr>
          <p:nvPr/>
        </p:nvSpPr>
        <p:spPr bwMode="auto">
          <a:xfrm>
            <a:off x="6625989" y="374062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4" name="Cheurón 3"/>
          <p:cNvSpPr/>
          <p:nvPr/>
        </p:nvSpPr>
        <p:spPr>
          <a:xfrm>
            <a:off x="828675" y="210883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del Negocio</a:t>
            </a:r>
          </a:p>
        </p:txBody>
      </p:sp>
      <p:sp>
        <p:nvSpPr>
          <p:cNvPr id="5" name="Cheurón 4"/>
          <p:cNvSpPr/>
          <p:nvPr/>
        </p:nvSpPr>
        <p:spPr>
          <a:xfrm>
            <a:off x="828675" y="3041650"/>
            <a:ext cx="2618105" cy="93535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Identificación Interesados</a:t>
            </a:r>
          </a:p>
        </p:txBody>
      </p:sp>
      <p:sp>
        <p:nvSpPr>
          <p:cNvPr id="7" name="Cheurón 6"/>
          <p:cNvSpPr/>
          <p:nvPr/>
        </p:nvSpPr>
        <p:spPr>
          <a:xfrm>
            <a:off x="828675" y="3977005"/>
            <a:ext cx="2618105" cy="932815"/>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Business Case</a:t>
            </a:r>
          </a:p>
        </p:txBody>
      </p:sp>
      <p:sp>
        <p:nvSpPr>
          <p:cNvPr id="13" name="Cheurón 12"/>
          <p:cNvSpPr/>
          <p:nvPr/>
        </p:nvSpPr>
        <p:spPr>
          <a:xfrm>
            <a:off x="4318635" y="2687320"/>
            <a:ext cx="2847340" cy="1358265"/>
          </a:xfrm>
          <a:prstGeom prst="chevro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INCEPTION</a:t>
            </a:r>
          </a:p>
        </p:txBody>
      </p:sp>
      <p:sp>
        <p:nvSpPr>
          <p:cNvPr id="14" name="Cheurón 13"/>
          <p:cNvSpPr/>
          <p:nvPr/>
        </p:nvSpPr>
        <p:spPr>
          <a:xfrm>
            <a:off x="7872095" y="1091565"/>
            <a:ext cx="2360930" cy="76962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Visión clara de producto </a:t>
            </a:r>
          </a:p>
        </p:txBody>
      </p:sp>
      <p:sp>
        <p:nvSpPr>
          <p:cNvPr id="16" name="Cheurón 15"/>
          <p:cNvSpPr/>
          <p:nvPr/>
        </p:nvSpPr>
        <p:spPr>
          <a:xfrm>
            <a:off x="7872095" y="186118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Arquitectura Base</a:t>
            </a:r>
          </a:p>
        </p:txBody>
      </p:sp>
      <p:sp>
        <p:nvSpPr>
          <p:cNvPr id="20" name="Cheurón 19"/>
          <p:cNvSpPr/>
          <p:nvPr/>
        </p:nvSpPr>
        <p:spPr>
          <a:xfrm>
            <a:off x="7872095" y="257365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ym typeface="+mn-ea"/>
            </a:endParaRPr>
          </a:p>
          <a:p>
            <a:pPr algn="ctr"/>
            <a:r>
              <a:rPr lang="es-ES" altLang="en-US">
                <a:sym typeface="+mn-ea"/>
              </a:rPr>
              <a:t>Mapa de Stakeholders</a:t>
            </a:r>
            <a:endParaRPr lang="es-ES" altLang="en-US"/>
          </a:p>
          <a:p>
            <a:pPr algn="ctr"/>
            <a:endParaRPr lang="es-ES" altLang="en-US"/>
          </a:p>
        </p:txBody>
      </p:sp>
      <p:sp>
        <p:nvSpPr>
          <p:cNvPr id="22" name="Cheurón 21"/>
          <p:cNvSpPr/>
          <p:nvPr/>
        </p:nvSpPr>
        <p:spPr>
          <a:xfrm>
            <a:off x="7872095" y="328612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ym typeface="+mn-ea"/>
              </a:rPr>
              <a:t>Impact Mapping</a:t>
            </a:r>
            <a:endParaRPr lang="es-ES" altLang="en-US"/>
          </a:p>
        </p:txBody>
      </p:sp>
      <p:sp>
        <p:nvSpPr>
          <p:cNvPr id="24" name="Cheurón 23"/>
          <p:cNvSpPr/>
          <p:nvPr/>
        </p:nvSpPr>
        <p:spPr>
          <a:xfrm>
            <a:off x="7872095" y="399859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a:t>
            </a:r>
          </a:p>
        </p:txBody>
      </p:sp>
      <p:sp>
        <p:nvSpPr>
          <p:cNvPr id="25" name="Cheurón 24"/>
          <p:cNvSpPr/>
          <p:nvPr/>
        </p:nvSpPr>
        <p:spPr>
          <a:xfrm>
            <a:off x="7872095" y="471106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a:t>
            </a:r>
          </a:p>
        </p:txBody>
      </p:sp>
      <p:sp>
        <p:nvSpPr>
          <p:cNvPr id="26" name="Cheurón 25"/>
          <p:cNvSpPr/>
          <p:nvPr/>
        </p:nvSpPr>
        <p:spPr>
          <a:xfrm>
            <a:off x="7872095" y="5423535"/>
            <a:ext cx="2360930" cy="712470"/>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MVP</a:t>
            </a:r>
          </a:p>
        </p:txBody>
      </p:sp>
      <p:sp>
        <p:nvSpPr>
          <p:cNvPr id="28" name="Cuadro de texto 27"/>
          <p:cNvSpPr txBox="1"/>
          <p:nvPr/>
        </p:nvSpPr>
        <p:spPr>
          <a:xfrm rot="5400000">
            <a:off x="-558800" y="3190875"/>
            <a:ext cx="2129790" cy="645160"/>
          </a:xfrm>
          <a:prstGeom prst="rect">
            <a:avLst/>
          </a:prstGeom>
          <a:noFill/>
        </p:spPr>
        <p:txBody>
          <a:bodyPr wrap="square" rtlCol="0">
            <a:spAutoFit/>
          </a:bodyPr>
          <a:lstStyle/>
          <a:p>
            <a:pPr algn="ctr"/>
            <a:r>
              <a:rPr lang="es-ES" altLang="en-US" sz="3600" b="1">
                <a:solidFill>
                  <a:schemeClr val="accent3"/>
                </a:solidFill>
                <a:effectLst/>
                <a:sym typeface="+mn-ea"/>
              </a:rPr>
              <a:t>Entradas</a:t>
            </a:r>
            <a:endParaRPr lang="es-ES" altLang="en-US" sz="3600" b="1">
              <a:solidFill>
                <a:schemeClr val="accent3"/>
              </a:solidFill>
              <a:effectLst/>
            </a:endParaRPr>
          </a:p>
        </p:txBody>
      </p:sp>
      <p:sp>
        <p:nvSpPr>
          <p:cNvPr id="29" name="Cuadro de texto 28"/>
          <p:cNvSpPr txBox="1"/>
          <p:nvPr/>
        </p:nvSpPr>
        <p:spPr>
          <a:xfrm rot="5400000">
            <a:off x="9912350" y="3305810"/>
            <a:ext cx="1901825" cy="645160"/>
          </a:xfrm>
          <a:prstGeom prst="rect">
            <a:avLst/>
          </a:prstGeom>
          <a:noFill/>
        </p:spPr>
        <p:txBody>
          <a:bodyPr wrap="square" rtlCol="0">
            <a:spAutoFit/>
          </a:bodyPr>
          <a:lstStyle/>
          <a:p>
            <a:pPr algn="ctr"/>
            <a:r>
              <a:rPr lang="es-ES" altLang="en-US" sz="3600" b="1">
                <a:solidFill>
                  <a:schemeClr val="accent3"/>
                </a:solidFill>
                <a:effectLst/>
              </a:rPr>
              <a:t>Salidas</a:t>
            </a:r>
          </a:p>
        </p:txBody>
      </p:sp>
      <p:sp>
        <p:nvSpPr>
          <p:cNvPr id="31" name="Cuadro de texto 30"/>
          <p:cNvSpPr txBox="1"/>
          <p:nvPr/>
        </p:nvSpPr>
        <p:spPr>
          <a:xfrm>
            <a:off x="424498" y="5314566"/>
            <a:ext cx="5234940" cy="1198880"/>
          </a:xfrm>
          <a:prstGeom prst="rect">
            <a:avLst/>
          </a:prstGeom>
          <a:noFill/>
        </p:spPr>
        <p:txBody>
          <a:bodyPr wrap="square" rtlCol="0">
            <a:spAutoFit/>
          </a:bodyPr>
          <a:lstStyle/>
          <a:p>
            <a:pPr algn="just"/>
            <a:r>
              <a:rPr lang="es-ES" altLang="en-US" b="1" dirty="0"/>
              <a:t>Nota: La duración del </a:t>
            </a:r>
            <a:r>
              <a:rPr lang="es-ES" altLang="en-US" b="1" dirty="0" err="1"/>
              <a:t>Inception</a:t>
            </a:r>
            <a:r>
              <a:rPr lang="es-ES" altLang="en-US" b="1" dirty="0"/>
              <a:t> depende de la complejidad del proyecto, en alguno casos puede ir desde 4 horas hasta 2 semanas, es facilitada por el Scrum Master o líder del equipo ágil.</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ángulo 87"/>
          <p:cNvSpPr/>
          <p:nvPr/>
        </p:nvSpPr>
        <p:spPr>
          <a:xfrm>
            <a:off x="1289512" y="5276265"/>
            <a:ext cx="9940455" cy="1335253"/>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a:solidFill>
                <a:prstClr val="white"/>
              </a:solidFill>
            </a:endParaRPr>
          </a:p>
        </p:txBody>
      </p:sp>
      <p:sp>
        <p:nvSpPr>
          <p:cNvPr id="83" name="Rectángulo 82"/>
          <p:cNvSpPr/>
          <p:nvPr/>
        </p:nvSpPr>
        <p:spPr>
          <a:xfrm>
            <a:off x="1310640" y="2571187"/>
            <a:ext cx="9940456" cy="2607578"/>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82" name="Rectángulo 81"/>
          <p:cNvSpPr/>
          <p:nvPr/>
        </p:nvSpPr>
        <p:spPr>
          <a:xfrm>
            <a:off x="1310640" y="1429071"/>
            <a:ext cx="9970326" cy="101700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188" tIns="38093" rIns="76188" bIns="38093" rtlCol="0" anchor="ctr"/>
          <a:lstStyle/>
          <a:p>
            <a:pPr algn="ctr" defTabSz="761365" eaLnBrk="0" fontAlgn="base" hangingPunct="0">
              <a:spcBef>
                <a:spcPct val="0"/>
              </a:spcBef>
              <a:spcAft>
                <a:spcPct val="0"/>
              </a:spcAft>
            </a:pPr>
            <a:endParaRPr lang="es-ES" sz="1500" dirty="0">
              <a:solidFill>
                <a:prstClr val="white"/>
              </a:solidFill>
            </a:endParaRPr>
          </a:p>
        </p:txBody>
      </p:sp>
      <p:sp>
        <p:nvSpPr>
          <p:cNvPr id="4" name="Título 3"/>
          <p:cNvSpPr>
            <a:spLocks noGrp="1"/>
          </p:cNvSpPr>
          <p:nvPr>
            <p:ph type="title"/>
          </p:nvPr>
        </p:nvSpPr>
        <p:spPr/>
        <p:txBody>
          <a:bodyPr>
            <a:normAutofit fontScale="90000"/>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rPr>
              <a:t>Marco de metodología Ágil:  </a:t>
            </a:r>
            <a:r>
              <a:rPr lang="es-ES" b="1" dirty="0" err="1">
                <a:solidFill>
                  <a:srgbClr val="AD198D"/>
                </a:solidFill>
              </a:rPr>
              <a:t>Inception</a:t>
            </a:r>
            <a:endParaRPr lang="es-CO" b="1" dirty="0">
              <a:solidFill>
                <a:srgbClr val="AD198D"/>
              </a:solidFill>
            </a:endParaRPr>
          </a:p>
        </p:txBody>
      </p:sp>
      <p:grpSp>
        <p:nvGrpSpPr>
          <p:cNvPr id="101" name="Grupo 100"/>
          <p:cNvGrpSpPr/>
          <p:nvPr/>
        </p:nvGrpSpPr>
        <p:grpSpPr>
          <a:xfrm>
            <a:off x="1575563" y="1854413"/>
            <a:ext cx="1432300" cy="430887"/>
            <a:chOff x="1575563" y="1854413"/>
            <a:chExt cx="1432300" cy="430887"/>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5563" y="1876090"/>
              <a:ext cx="361322" cy="361322"/>
            </a:xfrm>
            <a:prstGeom prst="rect">
              <a:avLst/>
            </a:prstGeom>
          </p:spPr>
        </p:pic>
        <p:sp>
          <p:nvSpPr>
            <p:cNvPr id="6" name="Rectángulo 5"/>
            <p:cNvSpPr/>
            <p:nvPr/>
          </p:nvSpPr>
          <p:spPr>
            <a:xfrm>
              <a:off x="1963744" y="1854413"/>
              <a:ext cx="1044119" cy="430887"/>
            </a:xfrm>
            <a:prstGeom prst="rect">
              <a:avLst/>
            </a:prstGeom>
          </p:spPr>
          <p:txBody>
            <a:bodyPr wrap="square">
              <a:spAutoFit/>
            </a:bodyPr>
            <a:lstStyle/>
            <a:p>
              <a:r>
                <a:rPr lang="es-CO" sz="1100" dirty="0">
                  <a:solidFill>
                    <a:schemeClr val="accent1">
                      <a:lumMod val="75000"/>
                    </a:schemeClr>
                  </a:solidFill>
                  <a:latin typeface="Arial" panose="020B0604020202020204" pitchFamily="34" charset="0"/>
                  <a:cs typeface="Arial" panose="020B0604020202020204" pitchFamily="34" charset="0"/>
                </a:rPr>
                <a:t>Mapa Stakeholders</a:t>
              </a:r>
              <a:r>
                <a:rPr lang="es-ES" sz="1100" dirty="0">
                  <a:solidFill>
                    <a:schemeClr val="accent1">
                      <a:lumMod val="75000"/>
                    </a:schemeClr>
                  </a:solidFill>
                  <a:latin typeface="Arial" panose="020B0604020202020204" pitchFamily="34" charset="0"/>
                  <a:cs typeface="Arial" panose="020B0604020202020204" pitchFamily="34" charset="0"/>
                </a:rPr>
                <a:t> </a:t>
              </a:r>
            </a:p>
          </p:txBody>
        </p:sp>
      </p:grpSp>
      <p:grpSp>
        <p:nvGrpSpPr>
          <p:cNvPr id="103" name="Grupo 102"/>
          <p:cNvGrpSpPr/>
          <p:nvPr/>
        </p:nvGrpSpPr>
        <p:grpSpPr>
          <a:xfrm>
            <a:off x="3189653" y="1889202"/>
            <a:ext cx="1931830" cy="430887"/>
            <a:chOff x="3189653" y="1889202"/>
            <a:chExt cx="1931830" cy="430887"/>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9653" y="1919114"/>
              <a:ext cx="361322" cy="361322"/>
            </a:xfrm>
            <a:prstGeom prst="rect">
              <a:avLst/>
            </a:prstGeom>
          </p:spPr>
        </p:pic>
        <p:sp>
          <p:nvSpPr>
            <p:cNvPr id="9" name="Rectángulo 8"/>
            <p:cNvSpPr/>
            <p:nvPr/>
          </p:nvSpPr>
          <p:spPr>
            <a:xfrm>
              <a:off x="3576873" y="1889202"/>
              <a:ext cx="1544610" cy="430887"/>
            </a:xfrm>
            <a:prstGeom prst="rect">
              <a:avLst/>
            </a:prstGeom>
          </p:spPr>
          <p:txBody>
            <a:bodyPr wrap="square">
              <a:spAutoFit/>
            </a:bodyPr>
            <a:lstStyle/>
            <a:p>
              <a:r>
                <a:rPr lang="es-ES" sz="1100" dirty="0">
                  <a:solidFill>
                    <a:schemeClr val="accent1">
                      <a:lumMod val="75000"/>
                    </a:schemeClr>
                  </a:solidFill>
                  <a:latin typeface="Arial" panose="020B0604020202020204" pitchFamily="34" charset="0"/>
                  <a:cs typeface="Arial" panose="020B0604020202020204" pitchFamily="34" charset="0"/>
                </a:rPr>
                <a:t>Reunir a todas las personas necesarias </a:t>
              </a:r>
            </a:p>
          </p:txBody>
        </p:sp>
      </p:grpSp>
      <p:grpSp>
        <p:nvGrpSpPr>
          <p:cNvPr id="23" name="Grupo 22"/>
          <p:cNvGrpSpPr/>
          <p:nvPr/>
        </p:nvGrpSpPr>
        <p:grpSpPr>
          <a:xfrm>
            <a:off x="1555497" y="3064787"/>
            <a:ext cx="1486905" cy="400110"/>
            <a:chOff x="741273" y="2739165"/>
            <a:chExt cx="1486905" cy="400110"/>
          </a:xfrm>
        </p:grpSpPr>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273" y="2775186"/>
              <a:ext cx="358847" cy="358847"/>
            </a:xfrm>
            <a:prstGeom prst="rect">
              <a:avLst/>
            </a:prstGeom>
          </p:spPr>
        </p:pic>
        <p:sp>
          <p:nvSpPr>
            <p:cNvPr id="13" name="Rectángulo 12"/>
            <p:cNvSpPr/>
            <p:nvPr/>
          </p:nvSpPr>
          <p:spPr>
            <a:xfrm>
              <a:off x="1080030" y="2739165"/>
              <a:ext cx="1148148"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Capacitación Metodológica</a:t>
              </a:r>
            </a:p>
          </p:txBody>
        </p:sp>
      </p:grpSp>
      <p:grpSp>
        <p:nvGrpSpPr>
          <p:cNvPr id="24" name="Grupo 23"/>
          <p:cNvGrpSpPr/>
          <p:nvPr/>
        </p:nvGrpSpPr>
        <p:grpSpPr>
          <a:xfrm>
            <a:off x="3194294" y="2954786"/>
            <a:ext cx="1670003" cy="553998"/>
            <a:chOff x="2997930" y="2597512"/>
            <a:chExt cx="1670003" cy="553998"/>
          </a:xfrm>
        </p:grpSpPr>
        <p:pic>
          <p:nvPicPr>
            <p:cNvPr id="15" name="Imagen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7930" y="2702327"/>
              <a:ext cx="365818" cy="365818"/>
            </a:xfrm>
            <a:prstGeom prst="rect">
              <a:avLst/>
            </a:prstGeom>
          </p:spPr>
        </p:pic>
        <p:sp>
          <p:nvSpPr>
            <p:cNvPr id="16" name="Rectángulo 15"/>
            <p:cNvSpPr/>
            <p:nvPr/>
          </p:nvSpPr>
          <p:spPr>
            <a:xfrm>
              <a:off x="3368474" y="2597512"/>
              <a:ext cx="1299459" cy="553998"/>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¿Quiénes somos y qué esperamos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25" name="Grupo 24"/>
          <p:cNvGrpSpPr/>
          <p:nvPr/>
        </p:nvGrpSpPr>
        <p:grpSpPr>
          <a:xfrm>
            <a:off x="4969518" y="3050439"/>
            <a:ext cx="1585234" cy="405878"/>
            <a:chOff x="5097637" y="3084621"/>
            <a:chExt cx="1585234" cy="405878"/>
          </a:xfrm>
        </p:grpSpPr>
        <p:sp>
          <p:nvSpPr>
            <p:cNvPr id="17" name="Rectángulo 16"/>
            <p:cNvSpPr/>
            <p:nvPr/>
          </p:nvSpPr>
          <p:spPr>
            <a:xfrm>
              <a:off x="5504983" y="3090389"/>
              <a:ext cx="117788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¿Por qué estamos aquí?</a:t>
              </a:r>
              <a:endParaRPr lang="es-CO" sz="1000" dirty="0">
                <a:latin typeface="Arial" panose="020B0604020202020204" pitchFamily="34" charset="0"/>
                <a:cs typeface="Arial" panose="020B0604020202020204" pitchFamily="34" charset="0"/>
              </a:endParaRPr>
            </a:p>
          </p:txBody>
        </p:sp>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7637" y="3084621"/>
              <a:ext cx="400636" cy="400636"/>
            </a:xfrm>
            <a:prstGeom prst="rect">
              <a:avLst/>
            </a:prstGeom>
          </p:spPr>
        </p:pic>
      </p:grpSp>
      <p:grpSp>
        <p:nvGrpSpPr>
          <p:cNvPr id="26" name="Grupo 25"/>
          <p:cNvGrpSpPr/>
          <p:nvPr/>
        </p:nvGrpSpPr>
        <p:grpSpPr>
          <a:xfrm>
            <a:off x="6584195" y="3087798"/>
            <a:ext cx="1138691" cy="409310"/>
            <a:chOff x="7354252" y="3146216"/>
            <a:chExt cx="1138691" cy="409310"/>
          </a:xfrm>
        </p:grpSpPr>
        <p:sp>
          <p:nvSpPr>
            <p:cNvPr id="20" name="Rectángulo 19"/>
            <p:cNvSpPr/>
            <p:nvPr/>
          </p:nvSpPr>
          <p:spPr>
            <a:xfrm>
              <a:off x="7673620" y="3146216"/>
              <a:ext cx="819323"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Visión del producto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pic>
          <p:nvPicPr>
            <p:cNvPr id="22" name="Imagen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4252" y="3148613"/>
              <a:ext cx="406913" cy="406913"/>
            </a:xfrm>
            <a:prstGeom prst="rect">
              <a:avLst/>
            </a:prstGeom>
          </p:spPr>
        </p:pic>
      </p:grpSp>
      <p:grpSp>
        <p:nvGrpSpPr>
          <p:cNvPr id="56" name="Grupo 55"/>
          <p:cNvGrpSpPr/>
          <p:nvPr/>
        </p:nvGrpSpPr>
        <p:grpSpPr>
          <a:xfrm>
            <a:off x="7840547" y="3091458"/>
            <a:ext cx="1425196" cy="430887"/>
            <a:chOff x="3984348" y="2840784"/>
            <a:chExt cx="1425196" cy="430887"/>
          </a:xfrm>
        </p:grpSpPr>
        <p:pic>
          <p:nvPicPr>
            <p:cNvPr id="28" name="Imagen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a:off x="4007920" y="2876767"/>
              <a:ext cx="326907" cy="374052"/>
            </a:xfrm>
            <a:prstGeom prst="rect">
              <a:avLst/>
            </a:prstGeom>
          </p:spPr>
        </p:pic>
        <p:sp>
          <p:nvSpPr>
            <p:cNvPr id="30" name="Rectángulo 29"/>
            <p:cNvSpPr/>
            <p:nvPr/>
          </p:nvSpPr>
          <p:spPr>
            <a:xfrm>
              <a:off x="4358398" y="2840784"/>
              <a:ext cx="1051146" cy="430887"/>
            </a:xfrm>
            <a:prstGeom prst="rect">
              <a:avLst/>
            </a:prstGeom>
          </p:spPr>
          <p:txBody>
            <a:bodyPr wrap="square">
              <a:spAutoFit/>
            </a:bodyPr>
            <a:lstStyle/>
            <a:p>
              <a:r>
                <a:rPr lang="en-US" sz="1100" dirty="0">
                  <a:solidFill>
                    <a:schemeClr val="accent1">
                      <a:lumMod val="75000"/>
                    </a:schemeClr>
                  </a:solidFill>
                  <a:latin typeface="Arial" panose="020B0604020202020204" pitchFamily="34" charset="0"/>
                  <a:cs typeface="Arial" panose="020B0604020202020204" pitchFamily="34" charset="0"/>
                </a:rPr>
                <a:t>Definir Mapa Impacto</a:t>
              </a:r>
              <a:endParaRPr lang="es-ES" sz="11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34" name="Grupo 33"/>
          <p:cNvGrpSpPr/>
          <p:nvPr/>
        </p:nvGrpSpPr>
        <p:grpSpPr>
          <a:xfrm>
            <a:off x="1555000" y="3747627"/>
            <a:ext cx="1150686" cy="400110"/>
            <a:chOff x="5177721" y="2663027"/>
            <a:chExt cx="1150686" cy="400110"/>
          </a:xfrm>
        </p:grpSpPr>
        <p:pic>
          <p:nvPicPr>
            <p:cNvPr id="33" name="Imagen 32"/>
            <p:cNvPicPr>
              <a:picLocks noChangeAspect="1"/>
            </p:cNvPicPr>
            <p:nvPr/>
          </p:nvPicPr>
          <p:blipFill rotWithShape="1">
            <a:blip r:embed="rId9">
              <a:extLst>
                <a:ext uri="{28A0092B-C50C-407E-A947-70E740481C1C}">
                  <a14:useLocalDpi xmlns:a14="http://schemas.microsoft.com/office/drawing/2010/main" val="0"/>
                </a:ext>
              </a:extLst>
            </a:blip>
            <a:srcRect t="-1" b="58871"/>
            <a:stretch>
              <a:fillRect/>
            </a:stretch>
          </p:blipFill>
          <p:spPr>
            <a:xfrm>
              <a:off x="5177721" y="2736758"/>
              <a:ext cx="408744" cy="168116"/>
            </a:xfrm>
            <a:prstGeom prst="rect">
              <a:avLst/>
            </a:prstGeom>
          </p:spPr>
        </p:pic>
        <p:sp>
          <p:nvSpPr>
            <p:cNvPr id="35" name="Rectángulo 34"/>
            <p:cNvSpPr/>
            <p:nvPr/>
          </p:nvSpPr>
          <p:spPr>
            <a:xfrm>
              <a:off x="5587380" y="2663027"/>
              <a:ext cx="741027"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del SI/NO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58" name="Grupo 57"/>
          <p:cNvGrpSpPr/>
          <p:nvPr/>
        </p:nvGrpSpPr>
        <p:grpSpPr>
          <a:xfrm>
            <a:off x="2925756" y="3695477"/>
            <a:ext cx="1299459" cy="357611"/>
            <a:chOff x="6402758" y="2579465"/>
            <a:chExt cx="1127639" cy="357611"/>
          </a:xfrm>
        </p:grpSpPr>
        <p:pic>
          <p:nvPicPr>
            <p:cNvPr id="37" name="Imagen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02758" y="2579465"/>
              <a:ext cx="357611" cy="357611"/>
            </a:xfrm>
            <a:prstGeom prst="rect">
              <a:avLst/>
            </a:prstGeom>
          </p:spPr>
        </p:pic>
        <p:sp>
          <p:nvSpPr>
            <p:cNvPr id="39" name="Rectángulo 38"/>
            <p:cNvSpPr/>
            <p:nvPr/>
          </p:nvSpPr>
          <p:spPr>
            <a:xfrm>
              <a:off x="6711074" y="2663027"/>
              <a:ext cx="819323"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Vecindario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0" name="Grupo 59"/>
          <p:cNvGrpSpPr/>
          <p:nvPr/>
        </p:nvGrpSpPr>
        <p:grpSpPr>
          <a:xfrm>
            <a:off x="4402602" y="3684734"/>
            <a:ext cx="1159299" cy="421805"/>
            <a:chOff x="7486944" y="3002886"/>
            <a:chExt cx="1159299" cy="421805"/>
          </a:xfrm>
        </p:grpSpPr>
        <p:pic>
          <p:nvPicPr>
            <p:cNvPr id="40" name="Imagen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86944" y="3002886"/>
              <a:ext cx="338554" cy="338554"/>
            </a:xfrm>
            <a:prstGeom prst="rect">
              <a:avLst/>
            </a:prstGeom>
          </p:spPr>
        </p:pic>
        <p:sp>
          <p:nvSpPr>
            <p:cNvPr id="42" name="Rectángulo 41"/>
            <p:cNvSpPr/>
            <p:nvPr/>
          </p:nvSpPr>
          <p:spPr>
            <a:xfrm>
              <a:off x="7825498" y="3024581"/>
              <a:ext cx="82074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Identificar Riesgos</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1" name="Grupo 60"/>
          <p:cNvGrpSpPr/>
          <p:nvPr/>
        </p:nvGrpSpPr>
        <p:grpSpPr>
          <a:xfrm>
            <a:off x="5739158" y="3682974"/>
            <a:ext cx="1088232" cy="400110"/>
            <a:chOff x="7942307" y="3502214"/>
            <a:chExt cx="1088232" cy="400110"/>
          </a:xfrm>
        </p:grpSpPr>
        <p:pic>
          <p:nvPicPr>
            <p:cNvPr id="43" name="Imagen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42307" y="3524481"/>
              <a:ext cx="314489" cy="314489"/>
            </a:xfrm>
            <a:prstGeom prst="rect">
              <a:avLst/>
            </a:prstGeom>
          </p:spPr>
        </p:pic>
        <p:sp>
          <p:nvSpPr>
            <p:cNvPr id="45" name="Rectángulo 44"/>
            <p:cNvSpPr/>
            <p:nvPr/>
          </p:nvSpPr>
          <p:spPr>
            <a:xfrm>
              <a:off x="8215098" y="3502214"/>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Entrega de Valor</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5" name="Grupo 64"/>
          <p:cNvGrpSpPr/>
          <p:nvPr/>
        </p:nvGrpSpPr>
        <p:grpSpPr>
          <a:xfrm>
            <a:off x="6964787" y="3711886"/>
            <a:ext cx="1453371" cy="400110"/>
            <a:chOff x="8274060" y="3979847"/>
            <a:chExt cx="1140109" cy="400110"/>
          </a:xfrm>
        </p:grpSpPr>
        <p:pic>
          <p:nvPicPr>
            <p:cNvPr id="47" name="Imagen 46"/>
            <p:cNvPicPr>
              <a:picLocks noChangeAspect="1"/>
            </p:cNvPicPr>
            <p:nvPr/>
          </p:nvPicPr>
          <p:blipFill rotWithShape="1">
            <a:blip r:embed="rId13">
              <a:clrChange>
                <a:clrFrom>
                  <a:srgbClr val="FDFDFD"/>
                </a:clrFrom>
                <a:clrTo>
                  <a:srgbClr val="FDFDFD">
                    <a:alpha val="0"/>
                  </a:srgbClr>
                </a:clrTo>
              </a:clrChange>
              <a:extLst>
                <a:ext uri="{BEBA8EAE-BF5A-486C-A8C5-ECC9F3942E4B}">
                  <a14:imgProps xmlns:a14="http://schemas.microsoft.com/office/drawing/2010/main">
                    <a14:imgLayer r:embed="rId14">
                      <a14:imgEffect>
                        <a14:saturation sat="0"/>
                      </a14:imgEffect>
                    </a14:imgLayer>
                  </a14:imgProps>
                </a:ext>
              </a:extLst>
            </a:blip>
            <a:srcRect l="5992" t="41501" r="89566" b="50418"/>
            <a:stretch>
              <a:fillRect/>
            </a:stretch>
          </p:blipFill>
          <p:spPr>
            <a:xfrm>
              <a:off x="8274060" y="3979847"/>
              <a:ext cx="348758" cy="280796"/>
            </a:xfrm>
            <a:prstGeom prst="rect">
              <a:avLst/>
            </a:prstGeom>
          </p:spPr>
        </p:pic>
        <p:sp>
          <p:nvSpPr>
            <p:cNvPr id="48" name="Rectángulo 47"/>
            <p:cNvSpPr/>
            <p:nvPr/>
          </p:nvSpPr>
          <p:spPr>
            <a:xfrm>
              <a:off x="8598728" y="3979847"/>
              <a:ext cx="8154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Crear </a:t>
              </a:r>
              <a:r>
                <a:rPr lang="en-US" sz="1000" dirty="0" err="1">
                  <a:solidFill>
                    <a:schemeClr val="accent1">
                      <a:lumMod val="75000"/>
                    </a:schemeClr>
                  </a:solidFill>
                  <a:latin typeface="Arial" panose="020B0604020202020204" pitchFamily="34" charset="0"/>
                  <a:cs typeface="Arial" panose="020B0604020202020204" pitchFamily="34" charset="0"/>
                </a:rPr>
                <a:t>Story</a:t>
              </a:r>
              <a:r>
                <a:rPr lang="en-US" sz="1000" dirty="0">
                  <a:solidFill>
                    <a:schemeClr val="accent1">
                      <a:lumMod val="75000"/>
                    </a:schemeClr>
                  </a:solidFill>
                  <a:latin typeface="Arial" panose="020B0604020202020204" pitchFamily="34" charset="0"/>
                  <a:cs typeface="Arial" panose="020B0604020202020204" pitchFamily="34" charset="0"/>
                </a:rPr>
                <a:t> </a:t>
              </a:r>
              <a:r>
                <a:rPr lang="en-US" sz="1000" dirty="0" err="1">
                  <a:solidFill>
                    <a:schemeClr val="accent1">
                      <a:lumMod val="75000"/>
                    </a:schemeClr>
                  </a:solidFill>
                  <a:latin typeface="Arial" panose="020B0604020202020204" pitchFamily="34" charset="0"/>
                  <a:cs typeface="Arial" panose="020B0604020202020204" pitchFamily="34" charset="0"/>
                </a:rPr>
                <a:t>Mapping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6" name="Grupo 65"/>
          <p:cNvGrpSpPr/>
          <p:nvPr/>
        </p:nvGrpSpPr>
        <p:grpSpPr>
          <a:xfrm>
            <a:off x="8438582" y="3711886"/>
            <a:ext cx="1654322" cy="400110"/>
            <a:chOff x="8460484" y="4528024"/>
            <a:chExt cx="1262636" cy="400110"/>
          </a:xfrm>
        </p:grpSpPr>
        <p:pic>
          <p:nvPicPr>
            <p:cNvPr id="49" name="Imagen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0484" y="4572081"/>
              <a:ext cx="324668" cy="324668"/>
            </a:xfrm>
            <a:prstGeom prst="rect">
              <a:avLst/>
            </a:prstGeom>
          </p:spPr>
        </p:pic>
        <p:sp>
          <p:nvSpPr>
            <p:cNvPr id="51" name="Rectángulo 50"/>
            <p:cNvSpPr/>
            <p:nvPr/>
          </p:nvSpPr>
          <p:spPr>
            <a:xfrm>
              <a:off x="8785152" y="4528024"/>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7" name="Grupo 66"/>
          <p:cNvGrpSpPr/>
          <p:nvPr/>
        </p:nvGrpSpPr>
        <p:grpSpPr>
          <a:xfrm>
            <a:off x="1596690" y="4380212"/>
            <a:ext cx="1288966" cy="400110"/>
            <a:chOff x="8679541" y="4963935"/>
            <a:chExt cx="1288966" cy="400110"/>
          </a:xfrm>
        </p:grpSpPr>
        <p:pic>
          <p:nvPicPr>
            <p:cNvPr id="52" name="Imagen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79541" y="4975582"/>
              <a:ext cx="326907" cy="326907"/>
            </a:xfrm>
            <a:prstGeom prst="rect">
              <a:avLst/>
            </a:prstGeom>
          </p:spPr>
        </p:pic>
        <p:sp>
          <p:nvSpPr>
            <p:cNvPr id="54" name="Rectángulo 53"/>
            <p:cNvSpPr/>
            <p:nvPr/>
          </p:nvSpPr>
          <p:spPr>
            <a:xfrm>
              <a:off x="9030539" y="4963935"/>
              <a:ext cx="937968"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Definir Plan de </a:t>
              </a:r>
              <a:r>
                <a:rPr lang="en-US" sz="1000" dirty="0" err="1">
                  <a:solidFill>
                    <a:schemeClr val="accent1">
                      <a:lumMod val="75000"/>
                    </a:schemeClr>
                  </a:solidFill>
                  <a:latin typeface="Arial" panose="020B0604020202020204" pitchFamily="34" charset="0"/>
                  <a:cs typeface="Arial" panose="020B0604020202020204" pitchFamily="34" charset="0"/>
                </a:rPr>
                <a:t>Release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68" name="Grupo 67"/>
          <p:cNvGrpSpPr/>
          <p:nvPr/>
        </p:nvGrpSpPr>
        <p:grpSpPr>
          <a:xfrm>
            <a:off x="2912578" y="4372637"/>
            <a:ext cx="1657401" cy="400110"/>
            <a:chOff x="8842994" y="5379906"/>
            <a:chExt cx="1435391" cy="400110"/>
          </a:xfrm>
        </p:grpSpPr>
        <p:pic>
          <p:nvPicPr>
            <p:cNvPr id="55" name="Imagen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842994" y="5436422"/>
              <a:ext cx="314490" cy="314490"/>
            </a:xfrm>
            <a:prstGeom prst="rect">
              <a:avLst/>
            </a:prstGeom>
          </p:spPr>
        </p:pic>
        <p:sp>
          <p:nvSpPr>
            <p:cNvPr id="57" name="Rectángulo 56"/>
            <p:cNvSpPr/>
            <p:nvPr/>
          </p:nvSpPr>
          <p:spPr>
            <a:xfrm>
              <a:off x="9152990" y="5379906"/>
              <a:ext cx="112539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Diseño Experiencia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86" name="Grupo 85"/>
          <p:cNvGrpSpPr/>
          <p:nvPr/>
        </p:nvGrpSpPr>
        <p:grpSpPr>
          <a:xfrm>
            <a:off x="4759420" y="4372637"/>
            <a:ext cx="1559597" cy="400110"/>
            <a:chOff x="3981125" y="4306255"/>
            <a:chExt cx="1559597" cy="400110"/>
          </a:xfrm>
        </p:grpSpPr>
        <p:pic>
          <p:nvPicPr>
            <p:cNvPr id="70" name="Imagen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81125" y="4373635"/>
              <a:ext cx="326907" cy="326907"/>
            </a:xfrm>
            <a:prstGeom prst="rect">
              <a:avLst/>
            </a:prstGeom>
          </p:spPr>
        </p:pic>
        <p:sp>
          <p:nvSpPr>
            <p:cNvPr id="71" name="Rectángulo 70"/>
            <p:cNvSpPr/>
            <p:nvPr/>
          </p:nvSpPr>
          <p:spPr>
            <a:xfrm>
              <a:off x="4308032" y="4306255"/>
              <a:ext cx="1232690"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Arquitectura Base</a:t>
              </a:r>
            </a:p>
          </p:txBody>
        </p:sp>
      </p:grpSp>
      <p:grpSp>
        <p:nvGrpSpPr>
          <p:cNvPr id="85" name="Grupo 84"/>
          <p:cNvGrpSpPr/>
          <p:nvPr/>
        </p:nvGrpSpPr>
        <p:grpSpPr>
          <a:xfrm>
            <a:off x="6367688" y="4389044"/>
            <a:ext cx="1443413" cy="415943"/>
            <a:chOff x="5062203" y="4349919"/>
            <a:chExt cx="933006" cy="415943"/>
          </a:xfrm>
        </p:grpSpPr>
        <p:pic>
          <p:nvPicPr>
            <p:cNvPr id="73" name="Imagen 7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062203" y="4349919"/>
              <a:ext cx="318979" cy="389156"/>
            </a:xfrm>
            <a:prstGeom prst="rect">
              <a:avLst/>
            </a:prstGeom>
          </p:spPr>
        </p:pic>
        <p:sp>
          <p:nvSpPr>
            <p:cNvPr id="74" name="Rectángulo 73"/>
            <p:cNvSpPr/>
            <p:nvPr/>
          </p:nvSpPr>
          <p:spPr>
            <a:xfrm>
              <a:off x="5349924" y="4365752"/>
              <a:ext cx="645285"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Definir Acuerdos</a:t>
              </a:r>
            </a:p>
          </p:txBody>
        </p:sp>
      </p:grpSp>
      <p:grpSp>
        <p:nvGrpSpPr>
          <p:cNvPr id="84" name="Grupo 83"/>
          <p:cNvGrpSpPr/>
          <p:nvPr/>
        </p:nvGrpSpPr>
        <p:grpSpPr>
          <a:xfrm>
            <a:off x="7785688" y="4309572"/>
            <a:ext cx="1227792" cy="412601"/>
            <a:chOff x="6060498" y="4338196"/>
            <a:chExt cx="1227792" cy="412601"/>
          </a:xfrm>
        </p:grpSpPr>
        <p:sp>
          <p:nvSpPr>
            <p:cNvPr id="76" name="Rectángulo 75"/>
            <p:cNvSpPr/>
            <p:nvPr/>
          </p:nvSpPr>
          <p:spPr>
            <a:xfrm>
              <a:off x="6432952" y="4459160"/>
              <a:ext cx="855338" cy="246221"/>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Ambientes</a:t>
              </a:r>
            </a:p>
          </p:txBody>
        </p:sp>
        <p:pic>
          <p:nvPicPr>
            <p:cNvPr id="78" name="Imagen 7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0498" y="4338196"/>
              <a:ext cx="412601" cy="412601"/>
            </a:xfrm>
            <a:prstGeom prst="rect">
              <a:avLst/>
            </a:prstGeom>
          </p:spPr>
        </p:pic>
      </p:grpSp>
      <p:grpSp>
        <p:nvGrpSpPr>
          <p:cNvPr id="87" name="Grupo 86"/>
          <p:cNvGrpSpPr/>
          <p:nvPr/>
        </p:nvGrpSpPr>
        <p:grpSpPr>
          <a:xfrm>
            <a:off x="9111444" y="4266256"/>
            <a:ext cx="1278628" cy="488754"/>
            <a:chOff x="7435963" y="4364799"/>
            <a:chExt cx="1278628" cy="488754"/>
          </a:xfrm>
        </p:grpSpPr>
        <p:sp>
          <p:nvSpPr>
            <p:cNvPr id="79" name="Rectángulo 78"/>
            <p:cNvSpPr/>
            <p:nvPr/>
          </p:nvSpPr>
          <p:spPr>
            <a:xfrm>
              <a:off x="7824168" y="4453443"/>
              <a:ext cx="890423" cy="400110"/>
            </a:xfrm>
            <a:prstGeom prst="rect">
              <a:avLst/>
            </a:prstGeom>
          </p:spPr>
          <p:txBody>
            <a:bodyPr wrap="square">
              <a:spAutoFit/>
            </a:bodyPr>
            <a:lstStyle/>
            <a:p>
              <a:r>
                <a:rPr lang="es-ES" sz="1000" dirty="0">
                  <a:solidFill>
                    <a:schemeClr val="accent1">
                      <a:lumMod val="75000"/>
                    </a:schemeClr>
                  </a:solidFill>
                  <a:latin typeface="Arial" panose="020B0604020202020204" pitchFamily="34" charset="0"/>
                  <a:cs typeface="Arial" panose="020B0604020202020204" pitchFamily="34" charset="0"/>
                </a:rPr>
                <a:t>Reflexión Final</a:t>
              </a:r>
            </a:p>
          </p:txBody>
        </p:sp>
        <p:pic>
          <p:nvPicPr>
            <p:cNvPr id="81" name="Imagen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35963" y="4364799"/>
              <a:ext cx="412601" cy="412601"/>
            </a:xfrm>
            <a:prstGeom prst="rect">
              <a:avLst/>
            </a:prstGeom>
          </p:spPr>
        </p:pic>
      </p:grpSp>
      <p:sp>
        <p:nvSpPr>
          <p:cNvPr id="89" name="CuadroTexto 88"/>
          <p:cNvSpPr txBox="1"/>
          <p:nvPr/>
        </p:nvSpPr>
        <p:spPr>
          <a:xfrm>
            <a:off x="1470150" y="5340512"/>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Después</a:t>
            </a:r>
            <a:endParaRPr lang="es-CO" b="1" dirty="0">
              <a:solidFill>
                <a:srgbClr val="7030A0"/>
              </a:solidFill>
            </a:endParaRPr>
          </a:p>
        </p:txBody>
      </p:sp>
      <p:sp>
        <p:nvSpPr>
          <p:cNvPr id="91" name="CuadroTexto 90"/>
          <p:cNvSpPr txBox="1"/>
          <p:nvPr/>
        </p:nvSpPr>
        <p:spPr>
          <a:xfrm>
            <a:off x="1470151" y="2693176"/>
            <a:ext cx="1196849" cy="261610"/>
          </a:xfrm>
          <a:prstGeom prst="rect">
            <a:avLst/>
          </a:prstGeom>
          <a:noFill/>
          <a:ln>
            <a:solidFill>
              <a:srgbClr val="AD198D"/>
            </a:solidFill>
          </a:ln>
        </p:spPr>
        <p:txBody>
          <a:bodyPr wrap="square" rtlCol="0">
            <a:spAutoFit/>
          </a:bodyPr>
          <a:lstStyle/>
          <a:p>
            <a:r>
              <a:rPr lang="es-ES" sz="1100" b="1" dirty="0">
                <a:solidFill>
                  <a:srgbClr val="7030A0"/>
                </a:solidFill>
              </a:rPr>
              <a:t>Durante</a:t>
            </a:r>
            <a:endParaRPr lang="es-CO" b="1" dirty="0">
              <a:solidFill>
                <a:srgbClr val="7030A0"/>
              </a:solidFill>
            </a:endParaRPr>
          </a:p>
        </p:txBody>
      </p:sp>
      <p:sp>
        <p:nvSpPr>
          <p:cNvPr id="92" name="CuadroTexto 91"/>
          <p:cNvSpPr txBox="1"/>
          <p:nvPr/>
        </p:nvSpPr>
        <p:spPr>
          <a:xfrm>
            <a:off x="1470151" y="1528349"/>
            <a:ext cx="1196849" cy="261610"/>
          </a:xfrm>
          <a:prstGeom prst="rect">
            <a:avLst/>
          </a:prstGeom>
          <a:noFill/>
          <a:ln>
            <a:solidFill>
              <a:srgbClr val="AD198D"/>
            </a:solidFill>
          </a:ln>
        </p:spPr>
        <p:txBody>
          <a:bodyPr wrap="square" rtlCol="0">
            <a:spAutoFit/>
          </a:bodyPr>
          <a:lstStyle/>
          <a:p>
            <a:r>
              <a:rPr lang="es-ES" sz="1100" b="1" dirty="0">
                <a:solidFill>
                  <a:srgbClr val="7030A0"/>
                </a:solidFill>
              </a:rPr>
              <a:t>Preparación</a:t>
            </a:r>
            <a:endParaRPr lang="es-CO" b="1" dirty="0">
              <a:solidFill>
                <a:srgbClr val="7030A0"/>
              </a:solidFill>
            </a:endParaRPr>
          </a:p>
        </p:txBody>
      </p:sp>
      <p:grpSp>
        <p:nvGrpSpPr>
          <p:cNvPr id="106" name="Grupo 105"/>
          <p:cNvGrpSpPr/>
          <p:nvPr/>
        </p:nvGrpSpPr>
        <p:grpSpPr>
          <a:xfrm>
            <a:off x="1648727" y="5870303"/>
            <a:ext cx="1385757" cy="418072"/>
            <a:chOff x="1656644" y="5895455"/>
            <a:chExt cx="1385757" cy="418072"/>
          </a:xfrm>
        </p:grpSpPr>
        <p:pic>
          <p:nvPicPr>
            <p:cNvPr id="94" name="Imagen 9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656644" y="5895455"/>
              <a:ext cx="340253" cy="340253"/>
            </a:xfrm>
            <a:prstGeom prst="rect">
              <a:avLst/>
            </a:prstGeom>
          </p:spPr>
        </p:pic>
        <p:sp>
          <p:nvSpPr>
            <p:cNvPr id="95" name="Rectángulo 94"/>
            <p:cNvSpPr/>
            <p:nvPr/>
          </p:nvSpPr>
          <p:spPr>
            <a:xfrm>
              <a:off x="1996896" y="5913417"/>
              <a:ext cx="1045505"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Informe </a:t>
              </a:r>
              <a:r>
                <a:rPr lang="en-US" sz="1000" dirty="0" err="1">
                  <a:solidFill>
                    <a:schemeClr val="accent1">
                      <a:lumMod val="75000"/>
                    </a:schemeClr>
                  </a:solidFill>
                  <a:latin typeface="Arial" panose="020B0604020202020204" pitchFamily="34" charset="0"/>
                  <a:cs typeface="Arial" panose="020B0604020202020204" pitchFamily="34" charset="0"/>
                </a:rPr>
                <a:t>Inception</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7" name="Grupo 106"/>
          <p:cNvGrpSpPr/>
          <p:nvPr/>
        </p:nvGrpSpPr>
        <p:grpSpPr>
          <a:xfrm>
            <a:off x="3421891" y="5833496"/>
            <a:ext cx="1107371" cy="400110"/>
            <a:chOff x="2736600" y="5913416"/>
            <a:chExt cx="1107371" cy="400110"/>
          </a:xfrm>
        </p:grpSpPr>
        <p:pic>
          <p:nvPicPr>
            <p:cNvPr id="99" name="Imagen 9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736600" y="5923378"/>
              <a:ext cx="380186" cy="380186"/>
            </a:xfrm>
            <a:prstGeom prst="rect">
              <a:avLst/>
            </a:prstGeom>
          </p:spPr>
        </p:pic>
        <p:sp>
          <p:nvSpPr>
            <p:cNvPr id="100" name="Rectángulo 99"/>
            <p:cNvSpPr/>
            <p:nvPr/>
          </p:nvSpPr>
          <p:spPr>
            <a:xfrm>
              <a:off x="3135181" y="5913416"/>
              <a:ext cx="708790"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Historias Usuario</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9" name="Grupo 108"/>
          <p:cNvGrpSpPr/>
          <p:nvPr/>
        </p:nvGrpSpPr>
        <p:grpSpPr>
          <a:xfrm>
            <a:off x="4997015" y="5845151"/>
            <a:ext cx="1008146" cy="440859"/>
            <a:chOff x="3871236" y="5862264"/>
            <a:chExt cx="1008146" cy="440859"/>
          </a:xfrm>
        </p:grpSpPr>
        <p:pic>
          <p:nvPicPr>
            <p:cNvPr id="1028" name="Picture 4" descr="Resultado de imagen para backlog ico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871236" y="5862264"/>
              <a:ext cx="440859" cy="440859"/>
            </a:xfrm>
            <a:prstGeom prst="rect">
              <a:avLst/>
            </a:prstGeom>
            <a:noFill/>
            <a:extLst>
              <a:ext uri="{909E8E84-426E-40DD-AFC4-6F175D3DCCD1}">
                <a14:hiddenFill xmlns:a14="http://schemas.microsoft.com/office/drawing/2010/main">
                  <a:solidFill>
                    <a:srgbClr val="FFFFFF"/>
                  </a:solidFill>
                </a14:hiddenFill>
              </a:ext>
            </a:extLst>
          </p:spPr>
        </p:pic>
        <p:sp>
          <p:nvSpPr>
            <p:cNvPr id="102" name="Rectángulo 101"/>
            <p:cNvSpPr/>
            <p:nvPr/>
          </p:nvSpPr>
          <p:spPr>
            <a:xfrm>
              <a:off x="4170592" y="5974971"/>
              <a:ext cx="708790" cy="246221"/>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Backlog</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grpSp>
        <p:nvGrpSpPr>
          <p:cNvPr id="108" name="Grupo 107"/>
          <p:cNvGrpSpPr/>
          <p:nvPr/>
        </p:nvGrpSpPr>
        <p:grpSpPr>
          <a:xfrm>
            <a:off x="6690913" y="5843311"/>
            <a:ext cx="1228745" cy="438761"/>
            <a:chOff x="4915102" y="5933647"/>
            <a:chExt cx="1228745" cy="438761"/>
          </a:xfrm>
        </p:grpSpPr>
        <p:pic>
          <p:nvPicPr>
            <p:cNvPr id="1030" name="Picture 6" descr="Resultado de imagen para backlog icon"/>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915102" y="5933647"/>
              <a:ext cx="400604" cy="400604"/>
            </a:xfrm>
            <a:prstGeom prst="rect">
              <a:avLst/>
            </a:prstGeom>
            <a:noFill/>
            <a:extLst>
              <a:ext uri="{909E8E84-426E-40DD-AFC4-6F175D3DCCD1}">
                <a14:hiddenFill xmlns:a14="http://schemas.microsoft.com/office/drawing/2010/main">
                  <a:solidFill>
                    <a:srgbClr val="FFFFFF"/>
                  </a:solidFill>
                </a14:hiddenFill>
              </a:ext>
            </a:extLst>
          </p:spPr>
        </p:pic>
        <p:sp>
          <p:nvSpPr>
            <p:cNvPr id="104" name="Rectángulo 103"/>
            <p:cNvSpPr/>
            <p:nvPr/>
          </p:nvSpPr>
          <p:spPr>
            <a:xfrm>
              <a:off x="5359806" y="5972298"/>
              <a:ext cx="784041"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Lista Asistencia</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grpSp>
      <p:pic>
        <p:nvPicPr>
          <p:cNvPr id="111" name="Imagen 11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585811" y="5868436"/>
            <a:ext cx="465780" cy="465780"/>
          </a:xfrm>
          <a:prstGeom prst="rect">
            <a:avLst/>
          </a:prstGeom>
        </p:spPr>
      </p:pic>
      <p:sp>
        <p:nvSpPr>
          <p:cNvPr id="117" name="Rectángulo 116"/>
          <p:cNvSpPr/>
          <p:nvPr/>
        </p:nvSpPr>
        <p:spPr>
          <a:xfrm>
            <a:off x="9196726" y="5952422"/>
            <a:ext cx="1193346" cy="400110"/>
          </a:xfrm>
          <a:prstGeom prst="rect">
            <a:avLst/>
          </a:prstGeom>
        </p:spPr>
        <p:txBody>
          <a:bodyPr wrap="square">
            <a:spAutoFit/>
          </a:bodyPr>
          <a:lstStyle/>
          <a:p>
            <a:r>
              <a:rPr lang="en-US" sz="1000" dirty="0">
                <a:solidFill>
                  <a:schemeClr val="accent1">
                    <a:lumMod val="75000"/>
                  </a:schemeClr>
                </a:solidFill>
                <a:latin typeface="Arial" panose="020B0604020202020204" pitchFamily="34" charset="0"/>
                <a:cs typeface="Arial" panose="020B0604020202020204" pitchFamily="34" charset="0"/>
              </a:rPr>
              <a:t>Mínimo Producto Viable</a:t>
            </a:r>
            <a:endParaRPr lang="es-ES" sz="1000" dirty="0">
              <a:solidFill>
                <a:schemeClr val="accent1">
                  <a:lumMod val="75000"/>
                </a:schemeClr>
              </a:solidFill>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a:t>
            </a:r>
            <a:endParaRPr lang="es-CO" b="1" dirty="0">
              <a:solidFill>
                <a:srgbClr val="AD198D"/>
              </a:solidFill>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 un PI </a:t>
            </a:r>
            <a:r>
              <a:rPr lang="es-ES" altLang="en-US" dirty="0" err="1"/>
              <a:t>Planning</a:t>
            </a:r>
            <a:r>
              <a:rPr lang="es-ES" altLang="en-US" dirty="0"/>
              <a:t>?</a:t>
            </a:r>
          </a:p>
        </p:txBody>
      </p:sp>
      <p:sp>
        <p:nvSpPr>
          <p:cNvPr id="9" name="Proceso alternativo 8"/>
          <p:cNvSpPr/>
          <p:nvPr/>
        </p:nvSpPr>
        <p:spPr>
          <a:xfrm>
            <a:off x="645795" y="3125470"/>
            <a:ext cx="2552700" cy="3058795"/>
          </a:xfrm>
          <a:prstGeom prst="flowChartAlternateProcess">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El PI </a:t>
            </a:r>
            <a:r>
              <a:rPr lang="es-ES" altLang="en-US" dirty="0" err="1">
                <a:solidFill>
                  <a:schemeClr val="tx1"/>
                </a:solidFill>
              </a:rPr>
              <a:t>planning</a:t>
            </a:r>
            <a:r>
              <a:rPr lang="es-ES" altLang="en-US" dirty="0">
                <a:solidFill>
                  <a:schemeClr val="tx1"/>
                </a:solidFill>
              </a:rPr>
              <a:t> es una reunión de planeación del trabajo a realizar por un periodo de tiempo. Esta planeación debe estar alineada a los objetivos, propósito y misión de la organización.</a:t>
            </a:r>
          </a:p>
          <a:p>
            <a:pPr algn="ctr"/>
            <a:endParaRPr lang="es-ES" altLang="en-US" dirty="0"/>
          </a:p>
        </p:txBody>
      </p:sp>
      <p:sp>
        <p:nvSpPr>
          <p:cNvPr id="10" name="Llamada de óvalo 9"/>
          <p:cNvSpPr/>
          <p:nvPr/>
        </p:nvSpPr>
        <p:spPr>
          <a:xfrm>
            <a:off x="4201160" y="1589405"/>
            <a:ext cx="2078355" cy="1047115"/>
          </a:xfrm>
          <a:prstGeom prst="wedgeEllipseCallou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3964305" y="3125470"/>
            <a:ext cx="2552700" cy="3058795"/>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En el PI </a:t>
            </a:r>
            <a:r>
              <a:rPr lang="es-ES" altLang="en-US" dirty="0" err="1">
                <a:solidFill>
                  <a:schemeClr val="tx1"/>
                </a:solidFill>
              </a:rPr>
              <a:t>Planning</a:t>
            </a:r>
            <a:r>
              <a:rPr lang="es-ES" altLang="en-US" dirty="0">
                <a:solidFill>
                  <a:schemeClr val="tx1"/>
                </a:solidFill>
              </a:rPr>
              <a:t> participan los siguientes Roles:</a:t>
            </a:r>
          </a:p>
          <a:p>
            <a:pPr marL="285750" indent="-285750">
              <a:buFont typeface="Wingdings" panose="05000000000000000000" charset="0"/>
              <a:buChar char=""/>
            </a:pPr>
            <a:r>
              <a:rPr lang="es-ES" altLang="en-US" dirty="0" err="1">
                <a:solidFill>
                  <a:schemeClr val="tx1"/>
                </a:solidFill>
              </a:rPr>
              <a:t>Bussiness</a:t>
            </a:r>
            <a:r>
              <a:rPr lang="es-ES" altLang="en-US" dirty="0">
                <a:solidFill>
                  <a:schemeClr val="tx1"/>
                </a:solidFill>
              </a:rPr>
              <a:t> Owner</a:t>
            </a:r>
          </a:p>
          <a:p>
            <a:pPr marL="285750" indent="-285750">
              <a:buFont typeface="Wingdings" panose="05000000000000000000" charset="0"/>
              <a:buChar char=""/>
            </a:pPr>
            <a:r>
              <a:rPr lang="es-ES" altLang="en-US" dirty="0">
                <a:solidFill>
                  <a:schemeClr val="tx1"/>
                </a:solidFill>
              </a:rPr>
              <a:t>RTE</a:t>
            </a:r>
          </a:p>
          <a:p>
            <a:pPr marL="285750" indent="-285750">
              <a:buFont typeface="Wingdings" panose="05000000000000000000" charset="0"/>
              <a:buChar char=""/>
            </a:pPr>
            <a:r>
              <a:rPr lang="es-ES" altLang="en-US" dirty="0">
                <a:solidFill>
                  <a:schemeClr val="tx1"/>
                </a:solidFill>
              </a:rPr>
              <a:t>PM (</a:t>
            </a:r>
            <a:r>
              <a:rPr lang="es-ES" altLang="en-US" dirty="0" err="1">
                <a:solidFill>
                  <a:schemeClr val="tx1"/>
                </a:solidFill>
              </a:rPr>
              <a:t>Product</a:t>
            </a:r>
            <a:r>
              <a:rPr lang="es-ES" altLang="en-US" dirty="0">
                <a:solidFill>
                  <a:schemeClr val="tx1"/>
                </a:solidFill>
              </a:rPr>
              <a:t> </a:t>
            </a:r>
            <a:r>
              <a:rPr lang="es-ES" altLang="en-US" dirty="0" err="1">
                <a:solidFill>
                  <a:schemeClr val="tx1"/>
                </a:solidFill>
              </a:rPr>
              <a:t>Managment</a:t>
            </a:r>
            <a:r>
              <a:rPr lang="es-ES" altLang="en-US" dirty="0">
                <a:solidFill>
                  <a:schemeClr val="tx1"/>
                </a:solidFill>
              </a:rPr>
              <a:t>)</a:t>
            </a:r>
          </a:p>
          <a:p>
            <a:pPr marL="285750" indent="-285750">
              <a:buFont typeface="Wingdings" panose="05000000000000000000" charset="0"/>
              <a:buChar char=""/>
            </a:pPr>
            <a:r>
              <a:rPr lang="es-ES" altLang="en-US" dirty="0" err="1">
                <a:solidFill>
                  <a:schemeClr val="tx1"/>
                </a:solidFill>
              </a:rPr>
              <a:t>System</a:t>
            </a:r>
            <a:r>
              <a:rPr lang="es-ES" altLang="en-US" dirty="0">
                <a:solidFill>
                  <a:schemeClr val="tx1"/>
                </a:solidFill>
              </a:rPr>
              <a:t> </a:t>
            </a:r>
            <a:r>
              <a:rPr lang="es-ES" altLang="en-US" dirty="0" err="1">
                <a:solidFill>
                  <a:schemeClr val="tx1"/>
                </a:solidFill>
              </a:rPr>
              <a:t>Architecture</a:t>
            </a:r>
            <a:endParaRPr lang="es-ES" altLang="en-US" dirty="0">
              <a:solidFill>
                <a:schemeClr val="tx1"/>
              </a:solidFill>
            </a:endParaRPr>
          </a:p>
          <a:p>
            <a:pPr marL="285750" indent="-285750">
              <a:buFont typeface="Wingdings" panose="05000000000000000000" charset="0"/>
              <a:buChar char=""/>
            </a:pPr>
            <a:r>
              <a:rPr lang="es-ES" altLang="en-US" dirty="0">
                <a:solidFill>
                  <a:schemeClr val="tx1"/>
                </a:solidFill>
              </a:rPr>
              <a:t>Agile </a:t>
            </a:r>
            <a:r>
              <a:rPr lang="es-ES" altLang="en-US" dirty="0" err="1">
                <a:solidFill>
                  <a:schemeClr val="tx1"/>
                </a:solidFill>
              </a:rPr>
              <a:t>Teams</a:t>
            </a:r>
            <a:endParaRPr lang="es-ES" altLang="en-US" dirty="0">
              <a:solidFill>
                <a:schemeClr val="tx1"/>
              </a:solidFill>
            </a:endParaRPr>
          </a:p>
        </p:txBody>
      </p:sp>
      <p:pic>
        <p:nvPicPr>
          <p:cNvPr id="10244" name="Picture 4" descr="Related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31050" y="3667760"/>
            <a:ext cx="4114800" cy="197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PI Planning - Objetivos</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sp>
        <p:nvSpPr>
          <p:cNvPr id="19" name="Cuadro de texto 18"/>
          <p:cNvSpPr txBox="1"/>
          <p:nvPr/>
        </p:nvSpPr>
        <p:spPr>
          <a:xfrm>
            <a:off x="645795" y="1691005"/>
            <a:ext cx="5805805" cy="4246245"/>
          </a:xfrm>
          <a:prstGeom prst="rect">
            <a:avLst/>
          </a:prstGeom>
          <a:noFill/>
        </p:spPr>
        <p:txBody>
          <a:bodyPr wrap="square" rtlCol="0">
            <a:spAutoFit/>
          </a:bodyPr>
          <a:lstStyle/>
          <a:p>
            <a:pPr algn="just"/>
            <a:r>
              <a:rPr lang="es-ES" altLang="en-US" dirty="0"/>
              <a:t>Para que el resultado de un PI sea exitoso, al finalizar se debe conseguir: </a:t>
            </a:r>
          </a:p>
          <a:p>
            <a:pPr marL="285750" indent="-285750" algn="just">
              <a:buFont typeface="Wingdings" panose="05000000000000000000" charset="0"/>
              <a:buChar char=""/>
            </a:pPr>
            <a:endParaRPr lang="es-ES" altLang="en-US" dirty="0"/>
          </a:p>
          <a:p>
            <a:pPr marL="285750" indent="-285750" algn="just">
              <a:buFont typeface="Wingdings" panose="05000000000000000000" charset="0"/>
              <a:buChar char=""/>
            </a:pPr>
            <a:r>
              <a:rPr lang="es-ES" altLang="en-US" dirty="0"/>
              <a:t>Los objetivos comprometidos por el equipo deben alinearse con el objetivo del PI, este debe ser </a:t>
            </a:r>
            <a:r>
              <a:rPr lang="es-ES" altLang="en-US" dirty="0">
                <a:solidFill>
                  <a:srgbClr val="AD198D"/>
                </a:solidFill>
              </a:rPr>
              <a:t>SMART</a:t>
            </a:r>
            <a:r>
              <a:rPr lang="es-ES" altLang="en-US" dirty="0"/>
              <a:t> y debe aportar a conseguir el valor asignado por los </a:t>
            </a:r>
            <a:r>
              <a:rPr lang="es-ES" altLang="en-US" dirty="0" err="1"/>
              <a:t>Bussines</a:t>
            </a:r>
            <a:r>
              <a:rPr lang="es-ES" altLang="en-US" dirty="0"/>
              <a:t> </a:t>
            </a:r>
            <a:r>
              <a:rPr lang="es-ES" altLang="en-US" dirty="0" err="1"/>
              <a:t>Owners</a:t>
            </a:r>
            <a:r>
              <a:rPr lang="es-ES" altLang="en-US" dirty="0"/>
              <a:t>. </a:t>
            </a:r>
          </a:p>
          <a:p>
            <a:pPr marL="285750" indent="-285750" algn="just">
              <a:buFont typeface="Wingdings" panose="05000000000000000000" charset="0"/>
              <a:buChar char=""/>
            </a:pPr>
            <a:r>
              <a:rPr lang="es-ES" altLang="en-US" dirty="0"/>
              <a:t>Al finalizar el PI se obtiene, el </a:t>
            </a:r>
            <a:r>
              <a:rPr lang="es-ES" altLang="en-US" b="1" dirty="0" err="1">
                <a:solidFill>
                  <a:schemeClr val="tx1"/>
                </a:solidFill>
              </a:rPr>
              <a:t>Program</a:t>
            </a:r>
            <a:r>
              <a:rPr lang="es-ES" altLang="en-US" b="1" dirty="0">
                <a:solidFill>
                  <a:schemeClr val="tx1"/>
                </a:solidFill>
              </a:rPr>
              <a:t> </a:t>
            </a:r>
            <a:r>
              <a:rPr lang="es-ES" altLang="en-US" b="1" dirty="0" err="1">
                <a:solidFill>
                  <a:schemeClr val="tx1"/>
                </a:solidFill>
              </a:rPr>
              <a:t>Board  </a:t>
            </a:r>
            <a:r>
              <a:rPr lang="es-ES" altLang="en-US" dirty="0" err="1">
                <a:solidFill>
                  <a:schemeClr val="tx1"/>
                </a:solidFill>
              </a:rPr>
              <a:t>en el cual se plasma lo siguiente:</a:t>
            </a:r>
          </a:p>
          <a:p>
            <a:pPr marL="742950" lvl="1" indent="-285750" algn="just">
              <a:buFont typeface="Wingdings" panose="05000000000000000000" charset="0"/>
              <a:buChar char=""/>
            </a:pPr>
            <a:r>
              <a:rPr lang="es-ES" altLang="en-US" dirty="0" err="1"/>
              <a:t>features</a:t>
            </a:r>
            <a:r>
              <a:rPr lang="es-ES" altLang="en-US" dirty="0"/>
              <a:t> comprometidos</a:t>
            </a:r>
          </a:p>
          <a:p>
            <a:pPr marL="742950" lvl="1" indent="-285750" algn="just">
              <a:buFont typeface="Wingdings" panose="05000000000000000000" charset="0"/>
              <a:buChar char=""/>
            </a:pPr>
            <a:r>
              <a:rPr lang="es-ES" altLang="en-US" dirty="0"/>
              <a:t>Dependencia entre equipos y features.</a:t>
            </a:r>
          </a:p>
          <a:p>
            <a:pPr marL="742950" lvl="1" indent="-285750" algn="just">
              <a:buFont typeface="Wingdings" panose="05000000000000000000" charset="0"/>
              <a:buChar char=""/>
            </a:pPr>
            <a:r>
              <a:rPr lang="es-ES" altLang="en-US" dirty="0">
                <a:sym typeface="+mn-ea"/>
              </a:rPr>
              <a:t>Riesgos y planes de acción.</a:t>
            </a:r>
            <a:endParaRPr lang="es-ES" altLang="en-US" dirty="0"/>
          </a:p>
          <a:p>
            <a:pPr marL="742950" lvl="1" indent="-285750" algn="just">
              <a:buFont typeface="Wingdings" panose="05000000000000000000" charset="0"/>
              <a:buChar char=""/>
            </a:pPr>
            <a:r>
              <a:rPr lang="es-ES" altLang="en-US" dirty="0"/>
              <a:t>Estimacion de Personas y herramienntas para la ejecucion del PI.</a:t>
            </a:r>
          </a:p>
          <a:p>
            <a:pPr marL="742950" lvl="1" indent="-285750" algn="just">
              <a:buFont typeface="Wingdings" panose="05000000000000000000" charset="0"/>
              <a:buChar char=""/>
            </a:pPr>
            <a:endParaRPr lang="es-ES" altLang="en-US" dirty="0"/>
          </a:p>
        </p:txBody>
      </p:sp>
      <p:graphicFrame>
        <p:nvGraphicFramePr>
          <p:cNvPr id="27" name="Marcador de posición de contenido 26"/>
          <p:cNvGraphicFramePr>
            <a:graphicFrameLocks noGrp="1"/>
          </p:cNvGraphicFramePr>
          <p:nvPr>
            <p:ph sz="half" idx="2"/>
          </p:nvPr>
        </p:nvGraphicFramePr>
        <p:xfrm>
          <a:off x="6819265" y="1971187"/>
          <a:ext cx="5185381" cy="3095763"/>
        </p:xfrm>
        <a:graphic>
          <a:graphicData uri="http://schemas.openxmlformats.org/presentationml/2006/ole">
            <mc:AlternateContent xmlns:mc="http://schemas.openxmlformats.org/markup-compatibility/2006">
              <mc:Choice xmlns:v="urn:schemas-microsoft-com:vml" Requires="v">
                <p:oleObj spid="_x0000_s1055" r:id="rId3" imgW="6515100" imgH="2095500" progId="Paint.Picture">
                  <p:embed/>
                </p:oleObj>
              </mc:Choice>
              <mc:Fallback>
                <p:oleObj r:id="rId3" imgW="6515100" imgH="2095500" progId="Paint.Picture">
                  <p:embed/>
                  <p:pic>
                    <p:nvPicPr>
                      <p:cNvPr id="0" name="Imagen 28"/>
                      <p:cNvPicPr/>
                      <p:nvPr/>
                    </p:nvPicPr>
                    <p:blipFill>
                      <a:blip r:embed="rId4"/>
                      <a:stretch>
                        <a:fillRect/>
                      </a:stretch>
                    </p:blipFill>
                    <p:spPr>
                      <a:xfrm>
                        <a:off x="6819265" y="1971187"/>
                        <a:ext cx="5185381" cy="3095763"/>
                      </a:xfrm>
                      <a:prstGeom prst="rect">
                        <a:avLst/>
                      </a:prstGeom>
                    </p:spPr>
                  </p:pic>
                </p:oleObj>
              </mc:Fallback>
            </mc:AlternateContent>
          </a:graphicData>
        </a:graphic>
      </p:graphicFrame>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32509"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a nivel de equipo- SAFE: PI Planning - Agenda</a:t>
            </a:r>
            <a:endParaRPr lang="es-CO" b="1" dirty="0">
              <a:solidFill>
                <a:srgbClr val="AD198D"/>
              </a:solidFill>
            </a:endParaRPr>
          </a:p>
        </p:txBody>
      </p:sp>
      <p:sp>
        <p:nvSpPr>
          <p:cNvPr id="3" name="Cuadro de texto 2"/>
          <p:cNvSpPr txBox="1"/>
          <p:nvPr/>
        </p:nvSpPr>
        <p:spPr>
          <a:xfrm>
            <a:off x="4144010" y="1691005"/>
            <a:ext cx="5350510" cy="1005205"/>
          </a:xfrm>
          <a:prstGeom prst="rect">
            <a:avLst/>
          </a:prstGeom>
          <a:noFill/>
        </p:spPr>
        <p:txBody>
          <a:bodyPr wrap="square" tIns="36195" rtlCol="0">
            <a:spAutoFit/>
          </a:bodyPr>
          <a:lstStyle/>
          <a:p>
            <a:pPr algn="just">
              <a:lnSpc>
                <a:spcPct val="100000"/>
              </a:lnSpc>
            </a:pPr>
            <a:endParaRPr lang="es-ES" altLang="en-US" sz="2000"/>
          </a:p>
          <a:p>
            <a:pPr algn="just">
              <a:lnSpc>
                <a:spcPct val="100000"/>
              </a:lnSpc>
            </a:pPr>
            <a:endParaRPr lang="es-ES" altLang="en-US" sz="2000" b="1">
              <a:latin typeface="Cambria Math" panose="02040503050406030204" charset="0"/>
            </a:endParaRPr>
          </a:p>
          <a:p>
            <a:pPr marL="285750" indent="-285750" algn="just">
              <a:lnSpc>
                <a:spcPct val="100000"/>
              </a:lnSpc>
              <a:buFont typeface="Arial" panose="020B0604020202020204" pitchFamily="34" charset="0"/>
              <a:buChar char="•"/>
            </a:pPr>
            <a:endParaRPr lang="es-ES" altLang="en-US" sz="2000" b="1">
              <a:latin typeface="Cambria Math" panose="02040503050406030204" charset="0"/>
            </a:endParaRPr>
          </a:p>
        </p:txBody>
      </p:sp>
      <p:cxnSp>
        <p:nvCxnSpPr>
          <p:cNvPr id="31" name="Conector recto 3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Marcador de posición de contenido 1"/>
          <p:cNvSpPr>
            <a:spLocks noGrp="1"/>
          </p:cNvSpPr>
          <p:nvPr>
            <p:ph sz="half" idx="1"/>
          </p:nvPr>
        </p:nvSpPr>
        <p:spPr/>
        <p:txBody>
          <a:bodyPr>
            <a:normAutofit/>
          </a:bodyPr>
          <a:lstStyle/>
          <a:p>
            <a:pPr marL="0" indent="0">
              <a:buNone/>
            </a:pPr>
            <a:r>
              <a:rPr lang="es-ES" altLang="en-US" sz="1800" dirty="0"/>
              <a:t>Para realizar un PI </a:t>
            </a:r>
            <a:r>
              <a:rPr lang="es-ES" altLang="en-US" sz="1800" dirty="0" err="1"/>
              <a:t>planning</a:t>
            </a:r>
            <a:r>
              <a:rPr lang="es-ES" altLang="en-US" sz="1800" dirty="0"/>
              <a:t>, SAFE propone la siguiente agenda. </a:t>
            </a:r>
          </a:p>
          <a:p>
            <a:pPr marL="0" indent="0">
              <a:buNone/>
            </a:pPr>
            <a:endParaRPr lang="es-ES" altLang="en-US" sz="1800" dirty="0"/>
          </a:p>
          <a:p>
            <a:pPr algn="just">
              <a:buFont typeface="Wingdings" panose="05000000000000000000" charset="0"/>
              <a:buChar char=""/>
            </a:pPr>
            <a:r>
              <a:rPr lang="es-ES" altLang="en-US" sz="1800" dirty="0"/>
              <a:t>En el día Uno, se realiza el entendimiento de la visión del negocio, lo que se pretende ejecutar durante el PI y se crea un plan preliminar.</a:t>
            </a:r>
          </a:p>
          <a:p>
            <a:pPr algn="just">
              <a:buFont typeface="Wingdings" panose="05000000000000000000" charset="0"/>
              <a:buChar char=""/>
            </a:pPr>
            <a:r>
              <a:rPr lang="es-ES" altLang="en-US" sz="1800" dirty="0"/>
              <a:t>En el día Dos, se realiza ajustes al plan si son necesarios, se identifican riesgos, se realiza la valoración de confianza del plan y al finalizar se realiza una retrospectiva del PI </a:t>
            </a:r>
            <a:r>
              <a:rPr lang="es-ES" altLang="en-US" sz="1800" dirty="0" err="1"/>
              <a:t>planning</a:t>
            </a:r>
            <a:r>
              <a:rPr lang="es-ES" altLang="en-US" sz="1800" dirty="0"/>
              <a:t>.</a:t>
            </a:r>
          </a:p>
        </p:txBody>
      </p:sp>
      <p:graphicFrame>
        <p:nvGraphicFramePr>
          <p:cNvPr id="6" name="Marcador de posición de contenido 5"/>
          <p:cNvGraphicFramePr>
            <a:graphicFrameLocks noGrp="1"/>
          </p:cNvGraphicFramePr>
          <p:nvPr>
            <p:ph sz="half" idx="2"/>
          </p:nvPr>
        </p:nvGraphicFramePr>
        <p:xfrm>
          <a:off x="6019165" y="1930400"/>
          <a:ext cx="5334635" cy="4142105"/>
        </p:xfrm>
        <a:graphic>
          <a:graphicData uri="http://schemas.openxmlformats.org/presentationml/2006/ole">
            <mc:AlternateContent xmlns:mc="http://schemas.openxmlformats.org/markup-compatibility/2006">
              <mc:Choice xmlns:v="urn:schemas-microsoft-com:vml" Requires="v">
                <p:oleObj spid="_x0000_s2079" r:id="rId3" imgW="6076950" imgH="4857750" progId="Paint.Picture">
                  <p:embed/>
                </p:oleObj>
              </mc:Choice>
              <mc:Fallback>
                <p:oleObj r:id="rId3" imgW="6076950" imgH="4857750" progId="Paint.Picture">
                  <p:embed/>
                  <p:pic>
                    <p:nvPicPr>
                      <p:cNvPr id="0" name="Imagen 6"/>
                      <p:cNvPicPr/>
                      <p:nvPr/>
                    </p:nvPicPr>
                    <p:blipFill>
                      <a:blip r:embed="rId4"/>
                      <a:stretch>
                        <a:fillRect/>
                      </a:stretch>
                    </p:blipFill>
                    <p:spPr>
                      <a:xfrm>
                        <a:off x="6019165" y="1930400"/>
                        <a:ext cx="5334635" cy="4142105"/>
                      </a:xfrm>
                      <a:prstGeom prst="rect">
                        <a:avLst/>
                      </a:prstGeom>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45952" y="726816"/>
            <a:ext cx="9445616" cy="560997"/>
          </a:xfrm>
        </p:spPr>
        <p:txBody>
          <a:bodyPr>
            <a:normAutofit/>
          </a:bodyPr>
          <a:lstStyle/>
          <a:p>
            <a:r>
              <a:rPr lang="es-ES" sz="3200" b="1" dirty="0">
                <a:solidFill>
                  <a:srgbClr val="AD198D"/>
                </a:solidFill>
                <a:sym typeface="+mn-ea"/>
              </a:rPr>
              <a:t>Entradas y Salidas: PI Planning</a:t>
            </a:r>
            <a:endParaRPr lang="es-CO" sz="3200" b="1" dirty="0">
              <a:solidFill>
                <a:srgbClr val="AD198D"/>
              </a:solidFill>
              <a:latin typeface="Candara" panose="020E0502030303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a:xfrm>
            <a:off x="8682995" y="2036619"/>
            <a:ext cx="2258842" cy="307777"/>
          </a:xfrm>
          <a:prstGeom prst="rect">
            <a:avLst/>
          </a:prstGeom>
        </p:spPr>
        <p:txBody>
          <a:bodyPr wrap="square">
            <a:spAutoFit/>
          </a:bodyPr>
          <a:lstStyle/>
          <a:p>
            <a:endParaRPr lang="es-CO" sz="1400" dirty="0">
              <a:latin typeface="Arial" panose="020B0604020202020204" pitchFamily="34" charset="0"/>
              <a:cs typeface="Arial" panose="020B0604020202020204" pitchFamily="34" charset="0"/>
            </a:endParaRPr>
          </a:p>
        </p:txBody>
      </p:sp>
      <p:pic>
        <p:nvPicPr>
          <p:cNvPr id="36" name="Imagen 35"/>
          <p:cNvPicPr>
            <a:picLocks noChangeAspect="1"/>
          </p:cNvPicPr>
          <p:nvPr/>
        </p:nvPicPr>
        <p:blipFill>
          <a:blip r:embed="rId2" cstate="print">
            <a:duotone>
              <a:prstClr val="black"/>
              <a:srgbClr val="AD198D">
                <a:tint val="45000"/>
                <a:satMod val="400000"/>
              </a:srgbClr>
            </a:duotone>
            <a:extLst>
              <a:ext uri="{28A0092B-C50C-407E-A947-70E740481C1C}">
                <a14:useLocalDpi xmlns:a14="http://schemas.microsoft.com/office/drawing/2010/main" val="0"/>
              </a:ext>
            </a:extLst>
          </a:blip>
          <a:stretch>
            <a:fillRect/>
          </a:stretch>
        </p:blipFill>
        <p:spPr>
          <a:xfrm>
            <a:off x="10677543" y="5148701"/>
            <a:ext cx="949577" cy="949577"/>
          </a:xfrm>
          <a:prstGeom prst="rect">
            <a:avLst/>
          </a:prstGeom>
        </p:spPr>
      </p:pic>
      <p:sp>
        <p:nvSpPr>
          <p:cNvPr id="5" name="Pentágono 4"/>
          <p:cNvSpPr/>
          <p:nvPr/>
        </p:nvSpPr>
        <p:spPr>
          <a:xfrm>
            <a:off x="1129030" y="2217420"/>
            <a:ext cx="2125980"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Contexto del negocio</a:t>
            </a:r>
          </a:p>
        </p:txBody>
      </p:sp>
      <p:sp>
        <p:nvSpPr>
          <p:cNvPr id="6" name="Pentágono 5"/>
          <p:cNvSpPr/>
          <p:nvPr/>
        </p:nvSpPr>
        <p:spPr>
          <a:xfrm>
            <a:off x="1129030" y="311023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Propósito y Misión</a:t>
            </a:r>
          </a:p>
        </p:txBody>
      </p:sp>
      <p:sp>
        <p:nvSpPr>
          <p:cNvPr id="7" name="Pentágono 6"/>
          <p:cNvSpPr/>
          <p:nvPr/>
        </p:nvSpPr>
        <p:spPr>
          <a:xfrm>
            <a:off x="1129030" y="4185920"/>
            <a:ext cx="2125345" cy="63817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Feature</a:t>
            </a:r>
          </a:p>
        </p:txBody>
      </p:sp>
      <p:sp>
        <p:nvSpPr>
          <p:cNvPr id="9" name="Rombo 8"/>
          <p:cNvSpPr/>
          <p:nvPr/>
        </p:nvSpPr>
        <p:spPr>
          <a:xfrm>
            <a:off x="3990975" y="2340610"/>
            <a:ext cx="3207385" cy="2176780"/>
          </a:xfrm>
          <a:prstGeom prst="diamond">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PI  PLANNING</a:t>
            </a:r>
          </a:p>
        </p:txBody>
      </p:sp>
      <p:sp>
        <p:nvSpPr>
          <p:cNvPr id="10" name="Pentágono 9"/>
          <p:cNvSpPr/>
          <p:nvPr/>
        </p:nvSpPr>
        <p:spPr>
          <a:xfrm>
            <a:off x="7818120" y="22174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PI</a:t>
            </a:r>
          </a:p>
        </p:txBody>
      </p:sp>
      <p:sp>
        <p:nvSpPr>
          <p:cNvPr id="12" name="Pentágono 11"/>
          <p:cNvSpPr/>
          <p:nvPr/>
        </p:nvSpPr>
        <p:spPr>
          <a:xfrm>
            <a:off x="7818120" y="311023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Program Board</a:t>
            </a:r>
          </a:p>
        </p:txBody>
      </p:sp>
      <p:sp>
        <p:nvSpPr>
          <p:cNvPr id="14" name="Pentágono 13"/>
          <p:cNvSpPr/>
          <p:nvPr/>
        </p:nvSpPr>
        <p:spPr>
          <a:xfrm>
            <a:off x="7818120" y="4185920"/>
            <a:ext cx="2125980" cy="638175"/>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Plan de trabajo</a:t>
            </a:r>
          </a:p>
        </p:txBody>
      </p:sp>
      <p:sp>
        <p:nvSpPr>
          <p:cNvPr id="15" name="Rectángulo 14"/>
          <p:cNvSpPr/>
          <p:nvPr/>
        </p:nvSpPr>
        <p:spPr>
          <a:xfrm>
            <a:off x="857885" y="5148580"/>
            <a:ext cx="2214880" cy="521970"/>
          </a:xfrm>
          <a:prstGeom prst="rect">
            <a:avLst/>
          </a:prstGeom>
          <a:noFill/>
          <a:ln>
            <a:noFill/>
          </a:ln>
        </p:spPr>
        <p:txBody>
          <a:bodyPr wrap="square" rtlCol="0" anchor="t">
            <a:spAutoFit/>
          </a:bodyPr>
          <a:lstStyle/>
          <a:p>
            <a:pPr algn="ctr"/>
            <a:r>
              <a:rPr lang="es-ES" altLang="en-US" sz="2800" b="1">
                <a:solidFill>
                  <a:schemeClr val="bg2"/>
                </a:solidFill>
                <a:effectLst>
                  <a:innerShdw blurRad="63500" dist="50800" dir="13500000">
                    <a:srgbClr val="000000">
                      <a:alpha val="50000"/>
                    </a:srgbClr>
                  </a:innerShdw>
                </a:effectLst>
              </a:rPr>
              <a:t>Entradas</a:t>
            </a:r>
          </a:p>
        </p:txBody>
      </p:sp>
      <p:sp>
        <p:nvSpPr>
          <p:cNvPr id="19" name="Rectángulo 18"/>
          <p:cNvSpPr/>
          <p:nvPr/>
        </p:nvSpPr>
        <p:spPr>
          <a:xfrm>
            <a:off x="7613015" y="5148580"/>
            <a:ext cx="2214880" cy="521970"/>
          </a:xfrm>
          <a:prstGeom prst="rect">
            <a:avLst/>
          </a:prstGeom>
          <a:noFill/>
          <a:ln>
            <a:noFill/>
          </a:ln>
        </p:spPr>
        <p:txBody>
          <a:bodyPr wrap="square" rtlCol="0" anchor="t">
            <a:spAutoFit/>
          </a:bodyPr>
          <a:lstStyle/>
          <a:p>
            <a:pPr algn="ctr"/>
            <a:r>
              <a:rPr lang="es-ES" altLang="en-US" sz="2800" b="1">
                <a:solidFill>
                  <a:schemeClr val="bg2"/>
                </a:solidFill>
                <a:effectLst>
                  <a:innerShdw blurRad="63500" dist="50800" dir="13500000">
                    <a:srgbClr val="000000">
                      <a:alpha val="50000"/>
                    </a:srgbClr>
                  </a:innerShdw>
                </a:effectLst>
              </a:rPr>
              <a:t>Salidas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Refinamiento de Story (MPV)</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LLamada de flecha derecha 2"/>
          <p:cNvSpPr/>
          <p:nvPr/>
        </p:nvSpPr>
        <p:spPr>
          <a:xfrm>
            <a:off x="645795" y="226441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p:txBody>
      </p:sp>
      <p:sp>
        <p:nvSpPr>
          <p:cNvPr id="7" name="Proceso 6"/>
          <p:cNvSpPr/>
          <p:nvPr/>
        </p:nvSpPr>
        <p:spPr>
          <a:xfrm>
            <a:off x="2625725" y="1852295"/>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Evento, en el cual se detalla a nivel funcional las HU, para asegurar que el equipo Ágil, tenga un entendimiento de las necesidades del PO.</a:t>
            </a:r>
          </a:p>
        </p:txBody>
      </p:sp>
      <p:sp>
        <p:nvSpPr>
          <p:cNvPr id="8" name="LLamada de flecha derecha 7"/>
          <p:cNvSpPr/>
          <p:nvPr/>
        </p:nvSpPr>
        <p:spPr>
          <a:xfrm>
            <a:off x="645795" y="4183380"/>
            <a:ext cx="1979930" cy="1145540"/>
          </a:xfrm>
          <a:prstGeom prst="rightArrow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Quién Participa?</a:t>
            </a:r>
          </a:p>
        </p:txBody>
      </p:sp>
      <p:sp>
        <p:nvSpPr>
          <p:cNvPr id="13" name="Proceso 12"/>
          <p:cNvSpPr/>
          <p:nvPr/>
        </p:nvSpPr>
        <p:spPr>
          <a:xfrm>
            <a:off x="2625725" y="3732530"/>
            <a:ext cx="3665855" cy="1718945"/>
          </a:xfrm>
          <a:prstGeom prst="flowChart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Debe participar todo el equipo Agil. En el caso que sea necesario invitar alguien que no sea parte del equipo, como por ejemplo stakeholders, areas transversales, entre otros es valido hacerlo.</a:t>
            </a:r>
          </a:p>
        </p:txBody>
      </p:sp>
      <p:sp>
        <p:nvSpPr>
          <p:cNvPr id="14" name="Estrella de 8 puntas 13"/>
          <p:cNvSpPr/>
          <p:nvPr/>
        </p:nvSpPr>
        <p:spPr>
          <a:xfrm>
            <a:off x="6638925" y="1969135"/>
            <a:ext cx="4199651" cy="3617933"/>
          </a:xfrm>
          <a:prstGeom prst="star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solidFill>
                  <a:schemeClr val="tx1"/>
                </a:solidFill>
              </a:rPr>
              <a:t>Objetivo </a:t>
            </a:r>
          </a:p>
          <a:p>
            <a:pPr algn="ctr"/>
            <a:endParaRPr lang="es-ES" altLang="en-US" sz="1600" dirty="0">
              <a:solidFill>
                <a:schemeClr val="tx1"/>
              </a:solidFill>
            </a:endParaRPr>
          </a:p>
          <a:p>
            <a:pPr algn="ctr"/>
            <a:r>
              <a:rPr lang="es-ES" altLang="en-US" sz="1600" dirty="0">
                <a:solidFill>
                  <a:schemeClr val="tx1"/>
                </a:solidFill>
              </a:rPr>
              <a:t>Detallar HU que son candidatas para ser </a:t>
            </a:r>
            <a:r>
              <a:rPr lang="es-ES" altLang="en-US" sz="1600" b="1" i="1" dirty="0">
                <a:solidFill>
                  <a:schemeClr val="tx1"/>
                </a:solidFill>
              </a:rPr>
              <a:t>implementadas</a:t>
            </a:r>
            <a:r>
              <a:rPr lang="es-ES" altLang="en-US" sz="1600" dirty="0">
                <a:solidFill>
                  <a:schemeClr val="tx1"/>
                </a:solidFill>
              </a:rPr>
              <a:t> en la siguiente </a:t>
            </a:r>
            <a:r>
              <a:rPr lang="es-ES" altLang="en-US" sz="1600" b="1" i="1" dirty="0">
                <a:solidFill>
                  <a:schemeClr val="tx1"/>
                </a:solidFill>
              </a:rPr>
              <a:t>iteración</a:t>
            </a:r>
            <a:r>
              <a:rPr lang="es-ES" altLang="en-US" sz="1600" dirty="0">
                <a:solidFill>
                  <a:schemeClr val="tx1"/>
                </a:solidFill>
              </a:rPr>
              <a:t>. Identificando, riesgos, dependencias, impedimentos y viabilidad técnica para su construcción.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Rectángulo 1"/>
          <p:cNvSpPr/>
          <p:nvPr/>
        </p:nvSpPr>
        <p:spPr>
          <a:xfrm>
            <a:off x="0" y="6642556"/>
            <a:ext cx="947695" cy="215444"/>
          </a:xfrm>
          <a:prstGeom prst="rect">
            <a:avLst/>
          </a:prstGeom>
        </p:spPr>
        <p:txBody>
          <a:bodyPr wrap="none">
            <a:spAutoFit/>
          </a:bodyPr>
          <a:lstStyle/>
          <a:p>
            <a:r>
              <a:rPr lang="en-US" sz="800" dirty="0"/>
              <a:t>www.consultec.es</a:t>
            </a:r>
          </a:p>
        </p:txBody>
      </p:sp>
      <p:sp>
        <p:nvSpPr>
          <p:cNvPr id="8" name="Cuadro de texto 7"/>
          <p:cNvSpPr txBox="1"/>
          <p:nvPr/>
        </p:nvSpPr>
        <p:spPr>
          <a:xfrm>
            <a:off x="947420" y="1691005"/>
            <a:ext cx="9651365" cy="645160"/>
          </a:xfrm>
          <a:prstGeom prst="rect">
            <a:avLst/>
          </a:prstGeom>
          <a:noFill/>
        </p:spPr>
        <p:txBody>
          <a:bodyPr wrap="square" rtlCol="0">
            <a:spAutoFit/>
          </a:bodyPr>
          <a:lstStyle/>
          <a:p>
            <a:pPr algn="just"/>
            <a:r>
              <a:rPr lang="es-ES" altLang="en-US" dirty="0" err="1"/>
              <a:t>SAFe</a:t>
            </a:r>
            <a:r>
              <a:rPr lang="es-ES" altLang="en-US" dirty="0"/>
              <a:t> se basa principalmente en dos pensamientos: Lean y ágil. Por esta razón adopta los valores base de estos dos cuerpos de conocimiento.</a:t>
            </a:r>
          </a:p>
        </p:txBody>
      </p:sp>
      <p:pic>
        <p:nvPicPr>
          <p:cNvPr id="11" name="Marcador de posición de contenido 10"/>
          <p:cNvPicPr>
            <a:picLocks noGrp="1" noChangeAspect="1"/>
          </p:cNvPicPr>
          <p:nvPr>
            <p:ph idx="1"/>
          </p:nvPr>
        </p:nvPicPr>
        <p:blipFill>
          <a:blip r:embed="rId2"/>
          <a:stretch>
            <a:fillRect/>
          </a:stretch>
        </p:blipFill>
        <p:spPr>
          <a:xfrm>
            <a:off x="2228850" y="2493010"/>
            <a:ext cx="7088505" cy="39884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Refinamiento de Historias (MPV)</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Óvalo 8"/>
          <p:cNvSpPr/>
          <p:nvPr/>
        </p:nvSpPr>
        <p:spPr>
          <a:xfrm>
            <a:off x="4859655" y="3125470"/>
            <a:ext cx="2029460" cy="15220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Refinamiento</a:t>
            </a:r>
          </a:p>
        </p:txBody>
      </p:sp>
      <p:sp>
        <p:nvSpPr>
          <p:cNvPr id="10" name="Óvalo 9"/>
          <p:cNvSpPr/>
          <p:nvPr/>
        </p:nvSpPr>
        <p:spPr>
          <a:xfrm>
            <a:off x="1419225" y="2099945"/>
            <a:ext cx="2029460" cy="1522095"/>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HU Priorizadas</a:t>
            </a:r>
          </a:p>
        </p:txBody>
      </p:sp>
      <p:sp>
        <p:nvSpPr>
          <p:cNvPr id="12" name="Óvalo 11"/>
          <p:cNvSpPr/>
          <p:nvPr/>
        </p:nvSpPr>
        <p:spPr>
          <a:xfrm>
            <a:off x="1419225" y="3832860"/>
            <a:ext cx="2029460" cy="1522095"/>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Criterios de aceptación claros</a:t>
            </a:r>
          </a:p>
        </p:txBody>
      </p:sp>
      <p:sp>
        <p:nvSpPr>
          <p:cNvPr id="17" name="Flecha curvada hacia abajo 16"/>
          <p:cNvSpPr/>
          <p:nvPr/>
        </p:nvSpPr>
        <p:spPr>
          <a:xfrm rot="600000">
            <a:off x="3448685" y="2257425"/>
            <a:ext cx="2078355" cy="1092835"/>
          </a:xfrm>
          <a:prstGeom prst="curved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solidFill>
                <a:schemeClr val="tx1"/>
              </a:solidFill>
            </a:endParaRPr>
          </a:p>
        </p:txBody>
      </p:sp>
      <p:sp>
        <p:nvSpPr>
          <p:cNvPr id="18" name="Flecha curvada hacia arriba 17"/>
          <p:cNvSpPr/>
          <p:nvPr/>
        </p:nvSpPr>
        <p:spPr>
          <a:xfrm rot="21000000">
            <a:off x="3467100" y="4382770"/>
            <a:ext cx="1769745" cy="840740"/>
          </a:xfrm>
          <a:prstGeom prst="curved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19" name="Óvalo 18"/>
          <p:cNvSpPr/>
          <p:nvPr/>
        </p:nvSpPr>
        <p:spPr>
          <a:xfrm>
            <a:off x="7928610" y="1397635"/>
            <a:ext cx="2193290" cy="152209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HU Refinadas</a:t>
            </a:r>
          </a:p>
        </p:txBody>
      </p:sp>
      <p:sp>
        <p:nvSpPr>
          <p:cNvPr id="20" name="Óvalo 19"/>
          <p:cNvSpPr/>
          <p:nvPr/>
        </p:nvSpPr>
        <p:spPr>
          <a:xfrm>
            <a:off x="7928610" y="2919730"/>
            <a:ext cx="2193290" cy="1522095"/>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Dependencias</a:t>
            </a:r>
          </a:p>
        </p:txBody>
      </p:sp>
      <p:sp>
        <p:nvSpPr>
          <p:cNvPr id="21" name="Óvalo 20"/>
          <p:cNvSpPr/>
          <p:nvPr/>
        </p:nvSpPr>
        <p:spPr>
          <a:xfrm>
            <a:off x="7928610" y="4441825"/>
            <a:ext cx="2193290" cy="1522095"/>
          </a:xfrm>
          <a:prstGeom prst="ellipse">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Riesgos, Impedimentos</a:t>
            </a:r>
          </a:p>
        </p:txBody>
      </p:sp>
      <p:sp>
        <p:nvSpPr>
          <p:cNvPr id="27" name="Cuadro de texto 26"/>
          <p:cNvSpPr txBox="1"/>
          <p:nvPr/>
        </p:nvSpPr>
        <p:spPr>
          <a:xfrm rot="16200000">
            <a:off x="-248285" y="3533140"/>
            <a:ext cx="201930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sym typeface="+mn-ea"/>
              </a:rPr>
              <a:t>Entradas</a:t>
            </a:r>
            <a:endParaRPr lang="es-ES" altLang="en-US" sz="4000" b="1">
              <a:gradFill>
                <a:gsLst>
                  <a:gs pos="21000">
                    <a:srgbClr val="53575C"/>
                  </a:gs>
                  <a:gs pos="88000">
                    <a:srgbClr val="C5C7CA"/>
                  </a:gs>
                </a:gsLst>
                <a:lin ang="5400000"/>
              </a:gradFill>
              <a:effectLst/>
            </a:endParaRPr>
          </a:p>
        </p:txBody>
      </p:sp>
      <p:sp>
        <p:nvSpPr>
          <p:cNvPr id="28" name="Cuadro de texto 27"/>
          <p:cNvSpPr txBox="1"/>
          <p:nvPr/>
        </p:nvSpPr>
        <p:spPr>
          <a:xfrm rot="16200000">
            <a:off x="10072370" y="3347720"/>
            <a:ext cx="1648460" cy="706755"/>
          </a:xfrm>
          <a:prstGeom prst="rect">
            <a:avLst/>
          </a:prstGeom>
          <a:noFill/>
        </p:spPr>
        <p:txBody>
          <a:bodyPr wrap="none" rtlCol="0">
            <a:spAutoFit/>
          </a:bodyPr>
          <a:lstStyle/>
          <a:p>
            <a:pPr algn="ctr"/>
            <a:r>
              <a:rPr lang="es-ES" altLang="en-US" sz="4000" b="1">
                <a:gradFill>
                  <a:gsLst>
                    <a:gs pos="21000">
                      <a:srgbClr val="53575C"/>
                    </a:gs>
                    <a:gs pos="88000">
                      <a:srgbClr val="C5C7CA"/>
                    </a:gs>
                  </a:gsLst>
                  <a:lin ang="5400000"/>
                </a:gradFill>
                <a:effectLst/>
              </a:rPr>
              <a:t>Salidas</a:t>
            </a:r>
          </a:p>
        </p:txBody>
      </p:sp>
      <p:sp>
        <p:nvSpPr>
          <p:cNvPr id="30" name="Flecha doblada 29"/>
          <p:cNvSpPr/>
          <p:nvPr/>
        </p:nvSpPr>
        <p:spPr>
          <a:xfrm>
            <a:off x="6603365" y="2271395"/>
            <a:ext cx="1325245" cy="1064260"/>
          </a:xfrm>
          <a:prstGeom prst="ben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1" name="Flecha derecha 30"/>
          <p:cNvSpPr/>
          <p:nvPr/>
        </p:nvSpPr>
        <p:spPr>
          <a:xfrm>
            <a:off x="6954520" y="3649345"/>
            <a:ext cx="998220" cy="47434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4" name="Flecha doblada 33"/>
          <p:cNvSpPr/>
          <p:nvPr/>
        </p:nvSpPr>
        <p:spPr>
          <a:xfrm flipV="1">
            <a:off x="6603365" y="4235450"/>
            <a:ext cx="1349375" cy="784225"/>
          </a:xfrm>
          <a:prstGeom prst="bentArrow">
            <a:avLst>
              <a:gd name="adj1" fmla="val 25000"/>
              <a:gd name="adj2" fmla="val 23893"/>
              <a:gd name="adj3" fmla="val 25000"/>
              <a:gd name="adj4" fmla="val 43750"/>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olidFill>
                <a:schemeClr val="tx1"/>
              </a:solidFill>
              <a:sym typeface="+mn-ea"/>
            </a:endParaRPr>
          </a:p>
        </p:txBody>
      </p:sp>
      <p:sp>
        <p:nvSpPr>
          <p:cNvPr id="35" name="Cuadro de texto 34"/>
          <p:cNvSpPr txBox="1"/>
          <p:nvPr/>
        </p:nvSpPr>
        <p:spPr>
          <a:xfrm>
            <a:off x="321846" y="6061703"/>
            <a:ext cx="8591550" cy="645160"/>
          </a:xfrm>
          <a:prstGeom prst="rect">
            <a:avLst/>
          </a:prstGeom>
          <a:noFill/>
        </p:spPr>
        <p:txBody>
          <a:bodyPr wrap="square" rtlCol="0">
            <a:spAutoFit/>
          </a:bodyPr>
          <a:lstStyle/>
          <a:p>
            <a:pPr algn="just"/>
            <a:r>
              <a:rPr lang="es-ES" altLang="en-US" b="1" dirty="0"/>
              <a:t>Esta ceremonia no debe consumir mas de un 10% de la duración de la iteración, es facilitada por el Scrum Master o líder del equipo ágil.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Iteración.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Diagrama 2"/>
          <p:cNvGraphicFramePr/>
          <p:nvPr/>
        </p:nvGraphicFramePr>
        <p:xfrm>
          <a:off x="1492885" y="1691640"/>
          <a:ext cx="8976995" cy="4592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38200" y="365125"/>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Iteracion.</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2032000" y="1798955"/>
          <a:ext cx="7195820" cy="4191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ángulo 5"/>
          <p:cNvSpPr/>
          <p:nvPr/>
        </p:nvSpPr>
        <p:spPr>
          <a:xfrm>
            <a:off x="2032000" y="169100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7" name="Rectángulo 6"/>
          <p:cNvSpPr/>
          <p:nvPr/>
        </p:nvSpPr>
        <p:spPr>
          <a:xfrm>
            <a:off x="7393940" y="169100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
        <p:nvSpPr>
          <p:cNvPr id="8" name="Cuadro de texto 7"/>
          <p:cNvSpPr txBox="1"/>
          <p:nvPr/>
        </p:nvSpPr>
        <p:spPr>
          <a:xfrm>
            <a:off x="780098" y="5990590"/>
            <a:ext cx="10119995" cy="368300"/>
          </a:xfrm>
          <a:prstGeom prst="rect">
            <a:avLst/>
          </a:prstGeom>
          <a:noFill/>
        </p:spPr>
        <p:txBody>
          <a:bodyPr wrap="none" rtlCol="0">
            <a:spAutoFit/>
          </a:bodyPr>
          <a:lstStyle/>
          <a:p>
            <a:pPr algn="dist"/>
            <a:r>
              <a:rPr lang="es-ES" altLang="en-US" b="1" dirty="0"/>
              <a:t>SAFE recomienda una duración de 2 a 4 semanas por iteración, dependiendo del contexto organizacional.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Cheurón 8"/>
          <p:cNvSpPr/>
          <p:nvPr/>
        </p:nvSpPr>
        <p:spPr>
          <a:xfrm rot="5400000">
            <a:off x="3281680" y="1904365"/>
            <a:ext cx="1898015" cy="147193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0" name="Cuadro de texto 9"/>
          <p:cNvSpPr txBox="1"/>
          <p:nvPr/>
        </p:nvSpPr>
        <p:spPr>
          <a:xfrm>
            <a:off x="3707765" y="2618105"/>
            <a:ext cx="1047115" cy="368300"/>
          </a:xfrm>
          <a:prstGeom prst="rect">
            <a:avLst/>
          </a:prstGeom>
          <a:noFill/>
        </p:spPr>
        <p:txBody>
          <a:bodyPr wrap="square" rtlCol="0">
            <a:spAutoFit/>
          </a:bodyPr>
          <a:lstStyle/>
          <a:p>
            <a:pPr algn="just"/>
            <a:r>
              <a:rPr lang="es-ES" altLang="en-US" dirty="0"/>
              <a:t>Qué es?</a:t>
            </a:r>
          </a:p>
        </p:txBody>
      </p:sp>
      <p:sp>
        <p:nvSpPr>
          <p:cNvPr id="12" name="Cheurón 11"/>
          <p:cNvSpPr/>
          <p:nvPr/>
        </p:nvSpPr>
        <p:spPr>
          <a:xfrm rot="5400000">
            <a:off x="3281680" y="3357245"/>
            <a:ext cx="1898015" cy="1471930"/>
          </a:xfrm>
          <a:prstGeom prst="chevr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3" name="Cuadro de texto 12"/>
          <p:cNvSpPr txBox="1"/>
          <p:nvPr/>
        </p:nvSpPr>
        <p:spPr>
          <a:xfrm>
            <a:off x="3707765" y="3909060"/>
            <a:ext cx="1047115" cy="368300"/>
          </a:xfrm>
          <a:prstGeom prst="rect">
            <a:avLst/>
          </a:prstGeom>
          <a:noFill/>
        </p:spPr>
        <p:txBody>
          <a:bodyPr wrap="square" rtlCol="0">
            <a:spAutoFit/>
          </a:bodyPr>
          <a:lstStyle/>
          <a:p>
            <a:pPr algn="just"/>
            <a:r>
              <a:rPr lang="es-ES" altLang="en-US"/>
              <a:t>Objetivo</a:t>
            </a:r>
          </a:p>
        </p:txBody>
      </p:sp>
      <p:sp>
        <p:nvSpPr>
          <p:cNvPr id="14" name="Cheurón 13"/>
          <p:cNvSpPr/>
          <p:nvPr/>
        </p:nvSpPr>
        <p:spPr>
          <a:xfrm rot="5400000">
            <a:off x="3282315" y="4874895"/>
            <a:ext cx="1898015" cy="1471930"/>
          </a:xfrm>
          <a:prstGeom prst="chevr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5" name="Cuadro de texto 14"/>
          <p:cNvSpPr txBox="1"/>
          <p:nvPr/>
        </p:nvSpPr>
        <p:spPr>
          <a:xfrm>
            <a:off x="3609975" y="5410835"/>
            <a:ext cx="1144905" cy="584775"/>
          </a:xfrm>
          <a:prstGeom prst="rect">
            <a:avLst/>
          </a:prstGeom>
          <a:noFill/>
        </p:spPr>
        <p:txBody>
          <a:bodyPr wrap="square" rtlCol="0">
            <a:spAutoFit/>
          </a:bodyPr>
          <a:lstStyle/>
          <a:p>
            <a:pPr algn="just"/>
            <a:r>
              <a:rPr lang="es-ES" altLang="en-US" sz="1600" dirty="0"/>
              <a:t>Quienes  participan?</a:t>
            </a:r>
          </a:p>
        </p:txBody>
      </p:sp>
      <p:sp>
        <p:nvSpPr>
          <p:cNvPr id="16" name="Proceso 15"/>
          <p:cNvSpPr/>
          <p:nvPr/>
        </p:nvSpPr>
        <p:spPr>
          <a:xfrm>
            <a:off x="5154295" y="1692275"/>
            <a:ext cx="4942205" cy="1089660"/>
          </a:xfrm>
          <a:prstGeom prst="flowChartProcess">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el evento en el cual el equipo, se compromete con el trabajo a realizar durante la iteración próxima a iniciar, y se traza un objetivo en común.</a:t>
            </a:r>
          </a:p>
        </p:txBody>
      </p:sp>
      <p:sp>
        <p:nvSpPr>
          <p:cNvPr id="18" name="Proceso 17"/>
          <p:cNvSpPr/>
          <p:nvPr/>
        </p:nvSpPr>
        <p:spPr>
          <a:xfrm>
            <a:off x="5154295" y="3144520"/>
            <a:ext cx="4942205" cy="1132205"/>
          </a:xfrm>
          <a:prstGeom prst="flowChart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Organizar, planificar y definir el alcance en el cual el equipo ágil se enfocara durante  el desarrollo de la iteración.</a:t>
            </a:r>
          </a:p>
        </p:txBody>
      </p:sp>
      <p:sp>
        <p:nvSpPr>
          <p:cNvPr id="19" name="Proceso 18"/>
          <p:cNvSpPr/>
          <p:nvPr/>
        </p:nvSpPr>
        <p:spPr>
          <a:xfrm>
            <a:off x="5154295" y="4662170"/>
            <a:ext cx="4942205" cy="1132205"/>
          </a:xfrm>
          <a:prstGeom prst="flowChartProcess">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En este evento deben participar, el equipo ágil en su totalidad.</a:t>
            </a:r>
          </a:p>
        </p:txBody>
      </p:sp>
      <p:pic>
        <p:nvPicPr>
          <p:cNvPr id="21" name="Marcador de posición de contenido 5"/>
          <p:cNvPicPr>
            <a:picLocks noGrp="1" noChangeAspect="1"/>
          </p:cNvPicPr>
          <p:nvPr>
            <p:ph idx="1"/>
          </p:nvPr>
        </p:nvPicPr>
        <p:blipFill>
          <a:blip r:embed="rId2"/>
          <a:stretch>
            <a:fillRect/>
          </a:stretch>
        </p:blipFill>
        <p:spPr>
          <a:xfrm>
            <a:off x="389890" y="2277110"/>
            <a:ext cx="2878455" cy="22459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LLamada de flecha derecha 20"/>
          <p:cNvSpPr/>
          <p:nvPr/>
        </p:nvSpPr>
        <p:spPr>
          <a:xfrm>
            <a:off x="1546225" y="1525905"/>
            <a:ext cx="2045970" cy="90106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Objetivos del Program PI</a:t>
            </a:r>
          </a:p>
        </p:txBody>
      </p:sp>
      <p:sp>
        <p:nvSpPr>
          <p:cNvPr id="22" name="LLamada de flecha derecha 21"/>
          <p:cNvSpPr/>
          <p:nvPr/>
        </p:nvSpPr>
        <p:spPr>
          <a:xfrm>
            <a:off x="1546225" y="25927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Backlog de HU</a:t>
            </a:r>
          </a:p>
        </p:txBody>
      </p:sp>
      <p:sp>
        <p:nvSpPr>
          <p:cNvPr id="23" name="LLamada de flecha derecha 22"/>
          <p:cNvSpPr/>
          <p:nvPr/>
        </p:nvSpPr>
        <p:spPr>
          <a:xfrm>
            <a:off x="1546225" y="367855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Capacidad del equipo</a:t>
            </a:r>
          </a:p>
        </p:txBody>
      </p:sp>
      <p:sp>
        <p:nvSpPr>
          <p:cNvPr id="24" name="LLamada de flecha derecha 23"/>
          <p:cNvSpPr/>
          <p:nvPr/>
        </p:nvSpPr>
        <p:spPr>
          <a:xfrm>
            <a:off x="1546225" y="4789805"/>
            <a:ext cx="2045970" cy="949325"/>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400" dirty="0"/>
              <a:t>Planes de acción/ retrospectiva</a:t>
            </a:r>
          </a:p>
        </p:txBody>
      </p:sp>
      <p:sp>
        <p:nvSpPr>
          <p:cNvPr id="25" name="Proceso alternativo 24"/>
          <p:cNvSpPr/>
          <p:nvPr/>
        </p:nvSpPr>
        <p:spPr>
          <a:xfrm>
            <a:off x="4443095" y="2514600"/>
            <a:ext cx="3306445" cy="2275205"/>
          </a:xfrm>
          <a:prstGeom prst="flowChartAlternateProces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Iteración</a:t>
            </a:r>
          </a:p>
        </p:txBody>
      </p:sp>
      <p:sp>
        <p:nvSpPr>
          <p:cNvPr id="26" name="LLamada de flecha izquierda 25"/>
          <p:cNvSpPr/>
          <p:nvPr/>
        </p:nvSpPr>
        <p:spPr>
          <a:xfrm flipH="1">
            <a:off x="9446895" y="1569561"/>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Backlog de la Iteración</a:t>
            </a:r>
          </a:p>
        </p:txBody>
      </p:sp>
      <p:sp>
        <p:nvSpPr>
          <p:cNvPr id="27" name="LLamada de flecha izquierda 26"/>
          <p:cNvSpPr/>
          <p:nvPr/>
        </p:nvSpPr>
        <p:spPr>
          <a:xfrm flipH="1">
            <a:off x="9488897" y="2592705"/>
            <a:ext cx="1898015"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Estimación</a:t>
            </a:r>
          </a:p>
        </p:txBody>
      </p:sp>
      <p:sp>
        <p:nvSpPr>
          <p:cNvPr id="28" name="LLamada de flecha izquierda 27"/>
          <p:cNvSpPr/>
          <p:nvPr/>
        </p:nvSpPr>
        <p:spPr>
          <a:xfrm flipH="1">
            <a:off x="9488898" y="3678555"/>
            <a:ext cx="1898014"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a:sym typeface="+mn-ea"/>
              </a:rPr>
              <a:t>Tareas de HU</a:t>
            </a:r>
          </a:p>
        </p:txBody>
      </p:sp>
      <p:sp>
        <p:nvSpPr>
          <p:cNvPr id="29" name="LLamada de flecha izquierda 28"/>
          <p:cNvSpPr/>
          <p:nvPr/>
        </p:nvSpPr>
        <p:spPr>
          <a:xfrm flipH="1">
            <a:off x="9488898" y="4789805"/>
            <a:ext cx="2045970" cy="900430"/>
          </a:xfrm>
          <a:prstGeom prst="leftArrowCallout">
            <a:avLst/>
          </a:prstGeom>
          <a:gradFill>
            <a:gsLst>
              <a:gs pos="29000">
                <a:srgbClr val="BFBF0D">
                  <a:alpha val="100000"/>
                </a:srgbClr>
              </a:gs>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dirty="0">
                <a:sym typeface="+mn-ea"/>
              </a:rPr>
              <a:t>Objetivo de la Iteración</a:t>
            </a:r>
          </a:p>
        </p:txBody>
      </p:sp>
      <p:sp>
        <p:nvSpPr>
          <p:cNvPr id="30" name="Cuadro de texto 29"/>
          <p:cNvSpPr txBox="1"/>
          <p:nvPr/>
        </p:nvSpPr>
        <p:spPr>
          <a:xfrm>
            <a:off x="1453515" y="6076892"/>
            <a:ext cx="9284970" cy="645160"/>
          </a:xfrm>
          <a:prstGeom prst="rect">
            <a:avLst/>
          </a:prstGeom>
          <a:noFill/>
        </p:spPr>
        <p:txBody>
          <a:bodyPr wrap="square" rtlCol="0">
            <a:spAutoFit/>
          </a:bodyPr>
          <a:lstStyle/>
          <a:p>
            <a:pPr algn="just"/>
            <a:r>
              <a:rPr lang="es-ES" b="1" dirty="0">
                <a:solidFill>
                  <a:schemeClr val="tx1"/>
                </a:solidFill>
              </a:rPr>
              <a:t>La duración de la </a:t>
            </a:r>
            <a:r>
              <a:rPr lang="es-ES" b="1" dirty="0" err="1">
                <a:solidFill>
                  <a:schemeClr val="tx1"/>
                </a:solidFill>
                <a:sym typeface="+mn-ea"/>
              </a:rPr>
              <a:t>Iteration</a:t>
            </a:r>
            <a:r>
              <a:rPr lang="es-ES" b="1" dirty="0">
                <a:solidFill>
                  <a:schemeClr val="tx1"/>
                </a:solidFill>
                <a:sym typeface="+mn-ea"/>
              </a:rPr>
              <a:t> </a:t>
            </a:r>
            <a:r>
              <a:rPr lang="es-ES" b="1" dirty="0" err="1">
                <a:solidFill>
                  <a:schemeClr val="tx1"/>
                </a:solidFill>
                <a:sym typeface="+mn-ea"/>
              </a:rPr>
              <a:t>Planning</a:t>
            </a:r>
            <a:r>
              <a:rPr lang="es-ES" b="1" dirty="0">
                <a:solidFill>
                  <a:schemeClr val="tx1"/>
                </a:solidFill>
                <a:sym typeface="+mn-ea"/>
              </a:rPr>
              <a:t> debe ser maximo de 4 horas para una iteración de 2 semanas, es facilitada por el Scrum Master</a:t>
            </a:r>
            <a:endParaRPr lang="es-ES" altLang="en-US" b="1" dirty="0">
              <a:solidFill>
                <a:schemeClr val="tx1"/>
              </a:solidFill>
              <a:sym typeface="+mn-ea"/>
            </a:endParaRPr>
          </a:p>
        </p:txBody>
      </p:sp>
      <p:sp>
        <p:nvSpPr>
          <p:cNvPr id="2" name="Rectángulo 1"/>
          <p:cNvSpPr/>
          <p:nvPr/>
        </p:nvSpPr>
        <p:spPr>
          <a:xfrm>
            <a:off x="1546225" y="5739130"/>
            <a:ext cx="128524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Entradas</a:t>
            </a:r>
          </a:p>
        </p:txBody>
      </p:sp>
      <p:sp>
        <p:nvSpPr>
          <p:cNvPr id="3" name="Rectángulo 2"/>
          <p:cNvSpPr/>
          <p:nvPr/>
        </p:nvSpPr>
        <p:spPr>
          <a:xfrm>
            <a:off x="9446895" y="5739130"/>
            <a:ext cx="1062990" cy="460375"/>
          </a:xfrm>
          <a:prstGeom prst="rect">
            <a:avLst/>
          </a:prstGeom>
          <a:noFill/>
          <a:ln>
            <a:noFill/>
          </a:ln>
        </p:spPr>
        <p:txBody>
          <a:bodyPr wrap="none" rtlCol="0" anchor="t">
            <a:spAutoFit/>
          </a:bodyPr>
          <a:lstStyle/>
          <a:p>
            <a:pPr algn="ctr"/>
            <a:r>
              <a:rPr lang="es-ES" altLang="en-US" sz="24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Salidas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Diagrama 1"/>
          <p:cNvGraphicFramePr/>
          <p:nvPr/>
        </p:nvGraphicFramePr>
        <p:xfrm>
          <a:off x="838200" y="1691005"/>
          <a:ext cx="6394450" cy="4077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Marcador de posición de contenido 5"/>
          <p:cNvPicPr>
            <a:picLocks noGrp="1" noChangeAspect="1"/>
          </p:cNvPicPr>
          <p:nvPr>
            <p:ph idx="1"/>
          </p:nvPr>
        </p:nvPicPr>
        <p:blipFill>
          <a:blip r:embed="rId7"/>
          <a:stretch>
            <a:fillRect/>
          </a:stretch>
        </p:blipFill>
        <p:spPr>
          <a:xfrm>
            <a:off x="7841615" y="2729865"/>
            <a:ext cx="2857500" cy="20002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Review.</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producir 5"/>
          <p:cNvSpPr/>
          <p:nvPr/>
        </p:nvSpPr>
        <p:spPr>
          <a:xfrm rot="10800000">
            <a:off x="1144270" y="175577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7" name="Cuadro de texto 6"/>
          <p:cNvSpPr txBox="1"/>
          <p:nvPr/>
        </p:nvSpPr>
        <p:spPr>
          <a:xfrm>
            <a:off x="1291590" y="1824355"/>
            <a:ext cx="1864995" cy="645160"/>
          </a:xfrm>
          <a:prstGeom prst="rect">
            <a:avLst/>
          </a:prstGeom>
          <a:noFill/>
        </p:spPr>
        <p:txBody>
          <a:bodyPr wrap="square" rtlCol="0">
            <a:spAutoFit/>
          </a:bodyPr>
          <a:lstStyle/>
          <a:p>
            <a:pPr algn="just"/>
            <a:r>
              <a:rPr lang="es-ES" altLang="en-US" sz="1800">
                <a:solidFill>
                  <a:schemeClr val="lt1"/>
                </a:solidFill>
              </a:rPr>
              <a:t>Incremento del producto</a:t>
            </a:r>
          </a:p>
        </p:txBody>
      </p:sp>
      <p:sp>
        <p:nvSpPr>
          <p:cNvPr id="8" name="Reproducir 7"/>
          <p:cNvSpPr/>
          <p:nvPr/>
        </p:nvSpPr>
        <p:spPr>
          <a:xfrm rot="10800000">
            <a:off x="114427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9" name="Cuadro de texto 8"/>
          <p:cNvSpPr txBox="1"/>
          <p:nvPr/>
        </p:nvSpPr>
        <p:spPr>
          <a:xfrm>
            <a:off x="1290320" y="2946400"/>
            <a:ext cx="1864995" cy="645160"/>
          </a:xfrm>
          <a:prstGeom prst="rect">
            <a:avLst/>
          </a:prstGeom>
          <a:noFill/>
        </p:spPr>
        <p:txBody>
          <a:bodyPr wrap="square" rtlCol="0">
            <a:spAutoFit/>
          </a:bodyPr>
          <a:lstStyle/>
          <a:p>
            <a:pPr algn="just"/>
            <a:r>
              <a:rPr lang="es-ES" altLang="en-US" sz="1800" dirty="0">
                <a:solidFill>
                  <a:schemeClr val="lt1"/>
                </a:solidFill>
              </a:rPr>
              <a:t>Objetivo de la Iteración</a:t>
            </a:r>
          </a:p>
        </p:txBody>
      </p:sp>
      <p:sp>
        <p:nvSpPr>
          <p:cNvPr id="10" name="Reproducir 9"/>
          <p:cNvSpPr/>
          <p:nvPr/>
        </p:nvSpPr>
        <p:spPr>
          <a:xfrm rot="10800000">
            <a:off x="1143635" y="403923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Cuadro de texto 11"/>
          <p:cNvSpPr txBox="1"/>
          <p:nvPr/>
        </p:nvSpPr>
        <p:spPr>
          <a:xfrm>
            <a:off x="1291590" y="4107815"/>
            <a:ext cx="1864995" cy="645160"/>
          </a:xfrm>
          <a:prstGeom prst="rect">
            <a:avLst/>
          </a:prstGeom>
          <a:noFill/>
        </p:spPr>
        <p:txBody>
          <a:bodyPr wrap="square" rtlCol="0">
            <a:spAutoFit/>
          </a:bodyPr>
          <a:lstStyle/>
          <a:p>
            <a:pPr algn="just"/>
            <a:r>
              <a:rPr lang="es-ES" altLang="en-US" sz="1800" dirty="0">
                <a:solidFill>
                  <a:schemeClr val="lt1"/>
                </a:solidFill>
              </a:rPr>
              <a:t>Informe de </a:t>
            </a:r>
            <a:r>
              <a:rPr lang="es-ES" altLang="en-US" sz="1800" dirty="0" err="1">
                <a:solidFill>
                  <a:schemeClr val="lt1"/>
                </a:solidFill>
              </a:rPr>
              <a:t>de</a:t>
            </a:r>
            <a:r>
              <a:rPr lang="es-ES" altLang="en-US" sz="1800" dirty="0">
                <a:solidFill>
                  <a:schemeClr val="lt1"/>
                </a:solidFill>
              </a:rPr>
              <a:t> la iteración</a:t>
            </a:r>
          </a:p>
        </p:txBody>
      </p:sp>
      <p:sp>
        <p:nvSpPr>
          <p:cNvPr id="13" name="Preparación 12"/>
          <p:cNvSpPr/>
          <p:nvPr/>
        </p:nvSpPr>
        <p:spPr>
          <a:xfrm>
            <a:off x="4541520" y="2762885"/>
            <a:ext cx="2814320" cy="1276350"/>
          </a:xfrm>
          <a:prstGeom prst="flowChartPreparati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b="1">
                <a:solidFill>
                  <a:schemeClr val="tx1"/>
                </a:solidFill>
              </a:rPr>
              <a:t>Iteration Review</a:t>
            </a:r>
          </a:p>
        </p:txBody>
      </p:sp>
      <p:sp>
        <p:nvSpPr>
          <p:cNvPr id="14" name="Reproducir 13"/>
          <p:cNvSpPr/>
          <p:nvPr/>
        </p:nvSpPr>
        <p:spPr>
          <a:xfrm>
            <a:off x="8308340" y="1824355"/>
            <a:ext cx="2159000" cy="720090"/>
          </a:xfrm>
          <a:prstGeom prst="flowChartDisplay">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00" dirty="0" err="1"/>
              <a:t>Feedback</a:t>
            </a:r>
            <a:r>
              <a:rPr lang="es-ES" altLang="en-US" sz="1700" dirty="0"/>
              <a:t> del incremento del producto</a:t>
            </a:r>
          </a:p>
        </p:txBody>
      </p:sp>
      <p:sp>
        <p:nvSpPr>
          <p:cNvPr id="15" name="Reproducir 14"/>
          <p:cNvSpPr/>
          <p:nvPr/>
        </p:nvSpPr>
        <p:spPr>
          <a:xfrm>
            <a:off x="8308340" y="2946400"/>
            <a:ext cx="2159000" cy="720090"/>
          </a:xfrm>
          <a:prstGeom prst="flowChartDisp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 de la iteración</a:t>
            </a:r>
          </a:p>
        </p:txBody>
      </p:sp>
      <p:sp>
        <p:nvSpPr>
          <p:cNvPr id="16" name="Reproducir 15"/>
          <p:cNvSpPr/>
          <p:nvPr/>
        </p:nvSpPr>
        <p:spPr>
          <a:xfrm>
            <a:off x="8308340" y="4107815"/>
            <a:ext cx="2159000" cy="720090"/>
          </a:xfrm>
          <a:prstGeom prst="flowChartDisplay">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Incremento validado.</a:t>
            </a:r>
          </a:p>
        </p:txBody>
      </p:sp>
      <p:sp>
        <p:nvSpPr>
          <p:cNvPr id="17" name="Cuadro de texto 16"/>
          <p:cNvSpPr txBox="1"/>
          <p:nvPr/>
        </p:nvSpPr>
        <p:spPr>
          <a:xfrm>
            <a:off x="2910840" y="5084445"/>
            <a:ext cx="5662295" cy="1753235"/>
          </a:xfrm>
          <a:prstGeom prst="rect">
            <a:avLst/>
          </a:prstGeom>
          <a:noFill/>
        </p:spPr>
        <p:txBody>
          <a:bodyPr wrap="square" rtlCol="0">
            <a:spAutoFit/>
          </a:bodyPr>
          <a:lstStyle/>
          <a:p>
            <a:pPr algn="just"/>
            <a:r>
              <a:rPr lang="es-ES" altLang="en-US" b="1" dirty="0"/>
              <a:t>La  </a:t>
            </a:r>
            <a:r>
              <a:rPr lang="es-ES" altLang="en-US" b="1" dirty="0" err="1"/>
              <a:t>Iteration</a:t>
            </a:r>
            <a:r>
              <a:rPr lang="es-ES" altLang="en-US" b="1" dirty="0"/>
              <a:t> </a:t>
            </a:r>
            <a:r>
              <a:rPr lang="es-ES" altLang="en-US" b="1" dirty="0" err="1"/>
              <a:t>Review</a:t>
            </a:r>
            <a:r>
              <a:rPr lang="es-ES" altLang="en-US" b="1" dirty="0"/>
              <a:t> tiene una duración de máximo 2 horas por una iteración de 2 semanas. El Scrum Master sera responsable de que se cumpla el timeboxing, el PO inicia la reunión mostrando el informe de resultado del sprint, luego el equipo realiza la demostración del incremento de la iteración.</a:t>
            </a:r>
            <a:endParaRPr lang="es-ES" altLang="en-US" dirty="0"/>
          </a:p>
        </p:txBody>
      </p:sp>
      <p:sp>
        <p:nvSpPr>
          <p:cNvPr id="2" name="Rectángulo 1"/>
          <p:cNvSpPr/>
          <p:nvPr/>
        </p:nvSpPr>
        <p:spPr>
          <a:xfrm>
            <a:off x="1391920" y="4827905"/>
            <a:ext cx="128524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Entradas</a:t>
            </a:r>
          </a:p>
        </p:txBody>
      </p:sp>
      <p:sp>
        <p:nvSpPr>
          <p:cNvPr id="3" name="Rectángulo 2"/>
          <p:cNvSpPr/>
          <p:nvPr/>
        </p:nvSpPr>
        <p:spPr>
          <a:xfrm>
            <a:off x="8856345" y="4827905"/>
            <a:ext cx="1062990" cy="460375"/>
          </a:xfrm>
          <a:prstGeom prst="rect">
            <a:avLst/>
          </a:prstGeom>
          <a:noFill/>
          <a:ln>
            <a:noFill/>
          </a:ln>
        </p:spPr>
        <p:txBody>
          <a:bodyPr wrap="none" rtlCol="0" anchor="t">
            <a:spAutoFit/>
            <a:scene3d>
              <a:camera prst="orthographicFront"/>
              <a:lightRig rig="soft" dir="t">
                <a:rot lat="0" lon="0" rev="15600000"/>
              </a:lightRig>
            </a:scene3d>
            <a:sp3d extrusionH="57150" prstMaterial="softEdge">
              <a:bevelT w="25400" h="38100"/>
            </a:sp3d>
          </a:bodyPr>
          <a:lstStyle/>
          <a:p>
            <a:pPr algn="ctr"/>
            <a:r>
              <a:rPr lang="es-ES" altLang="en-US" sz="2400" b="1">
                <a:solidFill>
                  <a:schemeClr val="accent4"/>
                </a:solidFill>
                <a:effectLst/>
              </a:rPr>
              <a:t>Salidas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graphicFrame>
        <p:nvGraphicFramePr>
          <p:cNvPr id="2" name="Diagrama 1"/>
          <p:cNvGraphicFramePr/>
          <p:nvPr/>
        </p:nvGraphicFramePr>
        <p:xfrm>
          <a:off x="838200" y="1397635"/>
          <a:ext cx="6377305" cy="5026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710170" y="2919730"/>
            <a:ext cx="2857500" cy="19812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Iteration Retrospective.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sp>
        <p:nvSpPr>
          <p:cNvPr id="7" name="Flecha a la derecha con muesca 6"/>
          <p:cNvSpPr/>
          <p:nvPr/>
        </p:nvSpPr>
        <p:spPr>
          <a:xfrm>
            <a:off x="1096010" y="2102485"/>
            <a:ext cx="2176780" cy="1325880"/>
          </a:xfrm>
          <a:prstGeom prst="notch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Métricas</a:t>
            </a:r>
          </a:p>
        </p:txBody>
      </p:sp>
      <p:sp>
        <p:nvSpPr>
          <p:cNvPr id="8" name="Flecha a la derecha con muesca 7"/>
          <p:cNvSpPr/>
          <p:nvPr/>
        </p:nvSpPr>
        <p:spPr>
          <a:xfrm>
            <a:off x="1096010" y="3428365"/>
            <a:ext cx="2176145" cy="1325880"/>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Disposición del equipo</a:t>
            </a:r>
          </a:p>
        </p:txBody>
      </p:sp>
      <p:sp>
        <p:nvSpPr>
          <p:cNvPr id="9" name="Flecha a la derecha con muesca 8"/>
          <p:cNvSpPr/>
          <p:nvPr/>
        </p:nvSpPr>
        <p:spPr>
          <a:xfrm>
            <a:off x="1096645" y="4744085"/>
            <a:ext cx="2176145" cy="1325880"/>
          </a:xfrm>
          <a:prstGeom prst="notch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Hallazgos</a:t>
            </a:r>
          </a:p>
        </p:txBody>
      </p:sp>
      <p:sp>
        <p:nvSpPr>
          <p:cNvPr id="10" name="Paralelogramo 9"/>
          <p:cNvSpPr/>
          <p:nvPr/>
        </p:nvSpPr>
        <p:spPr>
          <a:xfrm>
            <a:off x="4303395" y="2773680"/>
            <a:ext cx="3289300" cy="2814955"/>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Retrospective</a:t>
            </a:r>
          </a:p>
        </p:txBody>
      </p:sp>
      <p:sp>
        <p:nvSpPr>
          <p:cNvPr id="13" name="Flecha a la derecha con muesca 12"/>
          <p:cNvSpPr/>
          <p:nvPr/>
        </p:nvSpPr>
        <p:spPr>
          <a:xfrm>
            <a:off x="8767445" y="3418205"/>
            <a:ext cx="2421890" cy="1336675"/>
          </a:xfrm>
          <a:prstGeom prst="notched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Planes de acción y responsables</a:t>
            </a:r>
          </a:p>
        </p:txBody>
      </p:sp>
      <p:sp>
        <p:nvSpPr>
          <p:cNvPr id="15" name="Cuadro de texto 14"/>
          <p:cNvSpPr txBox="1"/>
          <p:nvPr/>
        </p:nvSpPr>
        <p:spPr>
          <a:xfrm>
            <a:off x="1488440" y="6193790"/>
            <a:ext cx="7560945" cy="645160"/>
          </a:xfrm>
          <a:prstGeom prst="rect">
            <a:avLst/>
          </a:prstGeom>
          <a:noFill/>
        </p:spPr>
        <p:txBody>
          <a:bodyPr wrap="square" rtlCol="0">
            <a:spAutoFit/>
          </a:bodyPr>
          <a:lstStyle/>
          <a:p>
            <a:pPr algn="just"/>
            <a:r>
              <a:rPr lang="es-ES" altLang="en-US" b="1"/>
              <a:t>La retrospectiva tiene una duración máxima de  1 y 1/2 hora para una iteracion de dos semanas. La facilita el Scrum Master.</a:t>
            </a:r>
          </a:p>
        </p:txBody>
      </p:sp>
      <p:sp>
        <p:nvSpPr>
          <p:cNvPr id="2" name="Rectángulo 1"/>
          <p:cNvSpPr/>
          <p:nvPr/>
        </p:nvSpPr>
        <p:spPr>
          <a:xfrm>
            <a:off x="1542415" y="164211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3" name="Rectángulo 2"/>
          <p:cNvSpPr/>
          <p:nvPr/>
        </p:nvSpPr>
        <p:spPr>
          <a:xfrm>
            <a:off x="8767445" y="164211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193800" y="5424805"/>
            <a:ext cx="4042410" cy="645160"/>
          </a:xfrm>
          <a:prstGeom prst="rect">
            <a:avLst/>
          </a:prstGeom>
          <a:noFill/>
        </p:spPr>
        <p:txBody>
          <a:bodyPr wrap="square" rtlCol="0">
            <a:spAutoFit/>
          </a:bodyPr>
          <a:lstStyle/>
          <a:p>
            <a:pPr algn="just"/>
            <a:endParaRPr lang="es-ES" altLang="en-US"/>
          </a:p>
          <a:p>
            <a:pPr algn="dist"/>
            <a:endParaRPr lang="es-ES" altLang="en-US"/>
          </a:p>
        </p:txBody>
      </p:sp>
      <p:pic>
        <p:nvPicPr>
          <p:cNvPr id="2" name="Marcador de posición de contenido 1"/>
          <p:cNvPicPr>
            <a:picLocks noGrp="1" noChangeAspect="1"/>
          </p:cNvPicPr>
          <p:nvPr>
            <p:ph idx="1"/>
          </p:nvPr>
        </p:nvPicPr>
        <p:blipFill>
          <a:blip r:embed="rId2"/>
          <a:stretch>
            <a:fillRect/>
          </a:stretch>
        </p:blipFill>
        <p:spPr>
          <a:xfrm>
            <a:off x="8279765" y="3576320"/>
            <a:ext cx="3729355" cy="2931795"/>
          </a:xfrm>
          <a:prstGeom prst="rect">
            <a:avLst/>
          </a:prstGeom>
        </p:spPr>
      </p:pic>
      <p:graphicFrame>
        <p:nvGraphicFramePr>
          <p:cNvPr id="6" name="Diagrama 5"/>
          <p:cNvGraphicFramePr/>
          <p:nvPr/>
        </p:nvGraphicFramePr>
        <p:xfrm>
          <a:off x="1193800" y="1691005"/>
          <a:ext cx="6687820" cy="440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Valores Safe</a:t>
            </a: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838200" y="1494790"/>
            <a:ext cx="6524625" cy="5061585"/>
          </a:xfrm>
          <a:prstGeom prst="rect">
            <a:avLst/>
          </a:prstGeom>
          <a:noFill/>
        </p:spPr>
        <p:txBody>
          <a:bodyPr wrap="square" rtlCol="0">
            <a:spAutoFit/>
          </a:bodyPr>
          <a:lstStyle/>
          <a:p>
            <a:pPr algn="just"/>
            <a:r>
              <a:rPr lang="es-ES" altLang="en-US" sz="1700" dirty="0"/>
              <a:t>Al SAFE basarse en los valores anteriormente nombrados, hace que este marco de trabajo se fundamente en:</a:t>
            </a:r>
          </a:p>
          <a:p>
            <a:pPr algn="just"/>
            <a:endParaRPr lang="es-ES" altLang="en-US" sz="1700" dirty="0"/>
          </a:p>
          <a:p>
            <a:pPr algn="just"/>
            <a:r>
              <a:rPr lang="es-ES" altLang="en-US" sz="1700" b="1" dirty="0"/>
              <a:t>Alineación de Equipos: </a:t>
            </a:r>
            <a:r>
              <a:rPr lang="es-ES" altLang="en-US" sz="1700" dirty="0"/>
              <a:t> </a:t>
            </a:r>
            <a:r>
              <a:rPr lang="es-ES" altLang="en-US" sz="1700" dirty="0" err="1"/>
              <a:t>Safe</a:t>
            </a:r>
            <a:r>
              <a:rPr lang="es-ES" altLang="en-US" sz="1700" dirty="0"/>
              <a:t> permite que los equipos ágiles,  se sincronicen, facilita la comunicación  aportando a lograr los objetivos en común.</a:t>
            </a:r>
          </a:p>
          <a:p>
            <a:pPr algn="just"/>
            <a:endParaRPr lang="es-ES" altLang="en-US" sz="1700" dirty="0"/>
          </a:p>
          <a:p>
            <a:pPr algn="just"/>
            <a:r>
              <a:rPr lang="es-ES" altLang="en-US" sz="1700" b="1" dirty="0"/>
              <a:t>Entregas con Calidad: </a:t>
            </a:r>
            <a:r>
              <a:rPr lang="es-ES" altLang="en-US" sz="1700" dirty="0"/>
              <a:t>La calidad en SAFE, es fundamental ya que productos que no cumplen con la calidad requerida, puede ocasionar altos costos y re procesos en las organizaciones.</a:t>
            </a:r>
          </a:p>
          <a:p>
            <a:pPr algn="just"/>
            <a:endParaRPr lang="es-ES" altLang="en-US" sz="1700" dirty="0"/>
          </a:p>
          <a:p>
            <a:pPr algn="just"/>
            <a:r>
              <a:rPr lang="es-ES" altLang="en-US" sz="1700" b="1" dirty="0"/>
              <a:t>Transparencia: </a:t>
            </a:r>
            <a:r>
              <a:rPr lang="es-ES" altLang="en-US" sz="1700" dirty="0"/>
              <a:t> El avance del equipo y del proyecto es visible, la transparencia contribuye a la generación de confianza. Mostrar el estado real de los  equipos y proyectos, soporta la toma de decisiones con una base solida y no es supuestos.</a:t>
            </a:r>
          </a:p>
          <a:p>
            <a:pPr algn="just"/>
            <a:endParaRPr lang="es-ES" altLang="en-US" sz="1700" dirty="0"/>
          </a:p>
          <a:p>
            <a:pPr algn="just"/>
            <a:r>
              <a:rPr lang="es-ES" altLang="en-US" sz="1700" b="1" dirty="0"/>
              <a:t>Ejecución del programa:</a:t>
            </a:r>
            <a:r>
              <a:rPr lang="es-ES" altLang="en-US" sz="1700" dirty="0"/>
              <a:t>  Entregar valor de manera continua e incremental,  no solo por parte del equipo si no también obteniendo el apoyo de los lideres.</a:t>
            </a:r>
          </a:p>
        </p:txBody>
      </p:sp>
      <p:pic>
        <p:nvPicPr>
          <p:cNvPr id="13" name="Marcador de posición de contenido 12"/>
          <p:cNvPicPr>
            <a:picLocks noGrp="1" noChangeAspect="1"/>
          </p:cNvPicPr>
          <p:nvPr>
            <p:ph idx="1"/>
          </p:nvPr>
        </p:nvPicPr>
        <p:blipFill>
          <a:blip r:embed="rId2"/>
          <a:stretch>
            <a:fillRect/>
          </a:stretch>
        </p:blipFill>
        <p:spPr>
          <a:xfrm>
            <a:off x="7550150" y="2969260"/>
            <a:ext cx="3803650" cy="314579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Daily.</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Cuadro de texto 16"/>
          <p:cNvSpPr txBox="1"/>
          <p:nvPr/>
        </p:nvSpPr>
        <p:spPr>
          <a:xfrm>
            <a:off x="1480185" y="5814695"/>
            <a:ext cx="8437880" cy="1198880"/>
          </a:xfrm>
          <a:prstGeom prst="rect">
            <a:avLst/>
          </a:prstGeom>
          <a:noFill/>
        </p:spPr>
        <p:txBody>
          <a:bodyPr wrap="square" rtlCol="0">
            <a:spAutoFit/>
          </a:bodyPr>
          <a:lstStyle/>
          <a:p>
            <a:pPr algn="just"/>
            <a:r>
              <a:rPr lang="es-ES" altLang="en-US" b="1" dirty="0">
                <a:solidFill>
                  <a:schemeClr val="tx1"/>
                </a:solidFill>
              </a:rPr>
              <a:t>El </a:t>
            </a:r>
            <a:r>
              <a:rPr lang="es-ES" altLang="en-US" b="1" dirty="0" err="1">
                <a:solidFill>
                  <a:schemeClr val="tx1"/>
                </a:solidFill>
              </a:rPr>
              <a:t>timebox</a:t>
            </a:r>
            <a:r>
              <a:rPr lang="es-ES" altLang="en-US" b="1" dirty="0">
                <a:solidFill>
                  <a:schemeClr val="tx1"/>
                </a:solidFill>
              </a:rPr>
              <a:t> para esta reunión es de 15 minutos máximo, responsable el equipo. Durante la daily no se resuelven los impedimentos, para ello el Scrum Master se reune posterior a la daily con la persona que reportó alguno.</a:t>
            </a:r>
          </a:p>
          <a:p>
            <a:pPr algn="dist"/>
            <a:endParaRPr lang="es-ES" altLang="en-US" dirty="0"/>
          </a:p>
        </p:txBody>
      </p:sp>
      <p:sp>
        <p:nvSpPr>
          <p:cNvPr id="7" name="Óvalo 6"/>
          <p:cNvSpPr/>
          <p:nvPr/>
        </p:nvSpPr>
        <p:spPr>
          <a:xfrm>
            <a:off x="1308735" y="2282825"/>
            <a:ext cx="3321685" cy="25501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terminé ayer?</a:t>
            </a:r>
          </a:p>
          <a:p>
            <a:pPr algn="ctr"/>
            <a:r>
              <a:rPr lang="es-ES" altLang="en-US" dirty="0">
                <a:solidFill>
                  <a:schemeClr val="tx1"/>
                </a:solidFill>
              </a:rPr>
              <a:t>Qué voy a terminar hoy?</a:t>
            </a:r>
          </a:p>
          <a:p>
            <a:pPr algn="ctr"/>
            <a:r>
              <a:rPr lang="es-ES" altLang="en-US" dirty="0">
                <a:solidFill>
                  <a:srgbClr val="AD198D"/>
                </a:solidFill>
              </a:rPr>
              <a:t>Que impedimentos tuve para no terminar lo comprometido?</a:t>
            </a:r>
          </a:p>
        </p:txBody>
      </p:sp>
      <p:sp>
        <p:nvSpPr>
          <p:cNvPr id="8" name="Flecha derecha 7"/>
          <p:cNvSpPr/>
          <p:nvPr/>
        </p:nvSpPr>
        <p:spPr>
          <a:xfrm>
            <a:off x="5088890" y="3035300"/>
            <a:ext cx="1898015" cy="108013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Daily</a:t>
            </a:r>
          </a:p>
        </p:txBody>
      </p:sp>
      <p:sp>
        <p:nvSpPr>
          <p:cNvPr id="9" name="Óvalo 8"/>
          <p:cNvSpPr/>
          <p:nvPr/>
        </p:nvSpPr>
        <p:spPr>
          <a:xfrm>
            <a:off x="7303770" y="2153920"/>
            <a:ext cx="3321685" cy="255016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Sincronizacion de trabajo.</a:t>
            </a:r>
          </a:p>
          <a:p>
            <a:pPr marL="285750" indent="-285750" algn="ctr">
              <a:buFont typeface="Arial" panose="020B0604020202020204" pitchFamily="34" charset="0"/>
              <a:buChar char="•"/>
            </a:pPr>
            <a:r>
              <a:rPr lang="es-ES" altLang="en-US">
                <a:solidFill>
                  <a:schemeClr val="tx1"/>
                </a:solidFill>
              </a:rPr>
              <a:t>Impedimentos para resolver</a:t>
            </a:r>
          </a:p>
          <a:p>
            <a:pPr marL="285750" indent="-285750" algn="ctr">
              <a:buFont typeface="Arial" panose="020B0604020202020204" pitchFamily="34" charset="0"/>
              <a:buChar char="•"/>
            </a:pPr>
            <a:endParaRPr lang="es-ES" altLang="en-US"/>
          </a:p>
        </p:txBody>
      </p:sp>
      <p:sp>
        <p:nvSpPr>
          <p:cNvPr id="10" name="Rectángulo 9"/>
          <p:cNvSpPr/>
          <p:nvPr/>
        </p:nvSpPr>
        <p:spPr>
          <a:xfrm>
            <a:off x="1960245" y="5071745"/>
            <a:ext cx="201930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12" name="Rectángulo 11"/>
          <p:cNvSpPr/>
          <p:nvPr/>
        </p:nvSpPr>
        <p:spPr>
          <a:xfrm>
            <a:off x="8140065" y="4832985"/>
            <a:ext cx="1648460" cy="706755"/>
          </a:xfrm>
          <a:prstGeom prst="rect">
            <a:avLst/>
          </a:prstGeom>
          <a:noFill/>
          <a:ln>
            <a:noFill/>
          </a:ln>
        </p:spPr>
        <p:txBody>
          <a:bodyPr wrap="none" rtlCol="0" anchor="t">
            <a:spAutoFit/>
          </a:bodyPr>
          <a:lstStyle/>
          <a:p>
            <a:pPr algn="ctr"/>
            <a:r>
              <a:rPr lang="es-ES" altLang="en-US" sz="40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Innovation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2" name="Marcador de posición de contenido 1"/>
          <p:cNvPicPr>
            <a:picLocks noGrp="1" noChangeAspect="1"/>
          </p:cNvPicPr>
          <p:nvPr>
            <p:ph idx="1"/>
          </p:nvPr>
        </p:nvPicPr>
        <p:blipFill>
          <a:blip r:embed="rId2"/>
          <a:stretch>
            <a:fillRect/>
          </a:stretch>
        </p:blipFill>
        <p:spPr>
          <a:xfrm>
            <a:off x="7980680" y="3968115"/>
            <a:ext cx="2857500" cy="1704975"/>
          </a:xfrm>
          <a:prstGeom prst="rect">
            <a:avLst/>
          </a:prstGeom>
        </p:spPr>
      </p:pic>
      <p:sp>
        <p:nvSpPr>
          <p:cNvPr id="3" name="Rombo 2"/>
          <p:cNvSpPr/>
          <p:nvPr/>
        </p:nvSpPr>
        <p:spPr>
          <a:xfrm>
            <a:off x="104775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Qué es?</a:t>
            </a:r>
          </a:p>
          <a:p>
            <a:pPr algn="ctr"/>
            <a:endParaRPr lang="es-ES" altLang="en-US" dirty="0"/>
          </a:p>
        </p:txBody>
      </p:sp>
      <p:sp>
        <p:nvSpPr>
          <p:cNvPr id="6" name="Rombo 5"/>
          <p:cNvSpPr/>
          <p:nvPr/>
        </p:nvSpPr>
        <p:spPr>
          <a:xfrm>
            <a:off x="3027680" y="1691005"/>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Objetivo</a:t>
            </a:r>
          </a:p>
        </p:txBody>
      </p:sp>
      <p:sp>
        <p:nvSpPr>
          <p:cNvPr id="13" name="Rombo 12"/>
          <p:cNvSpPr/>
          <p:nvPr/>
        </p:nvSpPr>
        <p:spPr>
          <a:xfrm>
            <a:off x="5365750" y="1690688"/>
            <a:ext cx="2177415" cy="139001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600" dirty="0"/>
              <a:t>Quién Participa?</a:t>
            </a:r>
          </a:p>
        </p:txBody>
      </p:sp>
      <p:sp>
        <p:nvSpPr>
          <p:cNvPr id="14" name="Rectángulo 13"/>
          <p:cNvSpPr/>
          <p:nvPr/>
        </p:nvSpPr>
        <p:spPr>
          <a:xfrm>
            <a:off x="1047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Es un periodo de tiempo  del PI que es usado para realizar actividades de  innovación, aprendizaje, planificación, con la finalidad de aportar a la inspección y adaptación.</a:t>
            </a:r>
          </a:p>
        </p:txBody>
      </p:sp>
      <p:sp>
        <p:nvSpPr>
          <p:cNvPr id="15" name="Rectángulo 14"/>
          <p:cNvSpPr/>
          <p:nvPr/>
        </p:nvSpPr>
        <p:spPr>
          <a:xfrm>
            <a:off x="3225165"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dirty="0">
                <a:solidFill>
                  <a:schemeClr val="tx1"/>
                </a:solidFill>
              </a:rPr>
              <a:t>Preparar el siguiente PI.</a:t>
            </a:r>
          </a:p>
          <a:p>
            <a:pPr marL="285750" indent="-285750">
              <a:buFont typeface="Arial" panose="020B0604020202020204" pitchFamily="34" charset="0"/>
              <a:buChar char="•"/>
            </a:pPr>
            <a:r>
              <a:rPr lang="es-ES" altLang="en-US" dirty="0">
                <a:solidFill>
                  <a:schemeClr val="tx1"/>
                </a:solidFill>
              </a:rPr>
              <a:t>Permitir tiempo para innovar.</a:t>
            </a:r>
          </a:p>
          <a:p>
            <a:pPr marL="285750" indent="-285750">
              <a:buFont typeface="Arial" panose="020B0604020202020204" pitchFamily="34" charset="0"/>
              <a:buChar char="•"/>
            </a:pPr>
            <a:r>
              <a:rPr lang="es-ES" altLang="en-US" dirty="0">
                <a:solidFill>
                  <a:schemeClr val="tx1"/>
                </a:solidFill>
              </a:rPr>
              <a:t>Habilitar aprendizaje continuo.</a:t>
            </a:r>
          </a:p>
          <a:p>
            <a:pPr marL="285750" indent="-285750">
              <a:buFont typeface="Arial" panose="020B0604020202020204" pitchFamily="34" charset="0"/>
              <a:buChar char="•"/>
            </a:pPr>
            <a:r>
              <a:rPr lang="es-ES" altLang="en-US" dirty="0">
                <a:solidFill>
                  <a:schemeClr val="tx1"/>
                </a:solidFill>
              </a:rPr>
              <a:t>Permitir Integración de soluciones. </a:t>
            </a:r>
          </a:p>
        </p:txBody>
      </p:sp>
      <p:sp>
        <p:nvSpPr>
          <p:cNvPr id="16" name="Rectángulo 15"/>
          <p:cNvSpPr/>
          <p:nvPr/>
        </p:nvSpPr>
        <p:spPr>
          <a:xfrm>
            <a:off x="5365750" y="3413125"/>
            <a:ext cx="1979930" cy="302768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s-ES" altLang="en-US">
                <a:solidFill>
                  <a:schemeClr val="tx1"/>
                </a:solidFill>
              </a:rPr>
              <a:t>Participa todo el equipo ágil.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837969" y="747859"/>
            <a:ext cx="10661651"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Innovation and Planning.</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Óvalo 7"/>
          <p:cNvSpPr/>
          <p:nvPr/>
        </p:nvSpPr>
        <p:spPr>
          <a:xfrm>
            <a:off x="1894840" y="4117340"/>
            <a:ext cx="1661795" cy="127635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Innovar</a:t>
            </a:r>
          </a:p>
        </p:txBody>
      </p:sp>
      <p:sp>
        <p:nvSpPr>
          <p:cNvPr id="9" name="Óvalo 8"/>
          <p:cNvSpPr/>
          <p:nvPr/>
        </p:nvSpPr>
        <p:spPr>
          <a:xfrm>
            <a:off x="2178685" y="2555875"/>
            <a:ext cx="1661160" cy="127635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Aprender</a:t>
            </a:r>
            <a:endParaRPr lang="es-ES" altLang="en-US"/>
          </a:p>
        </p:txBody>
      </p:sp>
      <p:sp>
        <p:nvSpPr>
          <p:cNvPr id="10" name="Óvalo 9"/>
          <p:cNvSpPr/>
          <p:nvPr/>
        </p:nvSpPr>
        <p:spPr>
          <a:xfrm>
            <a:off x="3766185" y="1477645"/>
            <a:ext cx="1661160" cy="127635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Planificar</a:t>
            </a:r>
            <a:endParaRPr lang="es-ES" altLang="en-US"/>
          </a:p>
        </p:txBody>
      </p:sp>
      <p:pic>
        <p:nvPicPr>
          <p:cNvPr id="12" name="Marcador de posición de contenido 11"/>
          <p:cNvPicPr>
            <a:picLocks noGrp="1" noChangeAspect="1"/>
          </p:cNvPicPr>
          <p:nvPr>
            <p:ph idx="1"/>
          </p:nvPr>
        </p:nvPicPr>
        <p:blipFill>
          <a:blip r:embed="rId2"/>
          <a:stretch>
            <a:fillRect/>
          </a:stretch>
        </p:blipFill>
        <p:spPr>
          <a:xfrm>
            <a:off x="3987800" y="4079240"/>
            <a:ext cx="3371850" cy="1352550"/>
          </a:xfrm>
          <a:prstGeom prst="rect">
            <a:avLst/>
          </a:prstGeom>
        </p:spPr>
      </p:pic>
      <p:sp>
        <p:nvSpPr>
          <p:cNvPr id="17" name="Rectángulo 16"/>
          <p:cNvSpPr/>
          <p:nvPr/>
        </p:nvSpPr>
        <p:spPr>
          <a:xfrm>
            <a:off x="3543300" y="3372485"/>
            <a:ext cx="3846195" cy="706755"/>
          </a:xfrm>
          <a:prstGeom prst="rect">
            <a:avLst/>
          </a:prstGeom>
          <a:noFill/>
          <a:ln>
            <a:noFill/>
          </a:ln>
        </p:spPr>
        <p:txBody>
          <a:bodyPr wrap="square" rtlCol="0" anchor="t">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altLang="en-US" sz="2000" b="1" dirty="0">
                <a:solidFill>
                  <a:schemeClr val="accent3"/>
                </a:solidFill>
                <a:effectLst/>
              </a:rPr>
              <a:t>Qué se espera durante el </a:t>
            </a:r>
            <a:r>
              <a:rPr lang="es-ES" altLang="en-US" sz="2000" b="1" dirty="0" err="1">
                <a:solidFill>
                  <a:schemeClr val="accent3"/>
                </a:solidFill>
                <a:effectLst/>
              </a:rPr>
              <a:t>Innovation</a:t>
            </a:r>
            <a:r>
              <a:rPr lang="es-ES" altLang="en-US" sz="2000" b="1" dirty="0">
                <a:solidFill>
                  <a:schemeClr val="accent3"/>
                </a:solidFill>
                <a:effectLst/>
              </a:rPr>
              <a:t> and </a:t>
            </a:r>
            <a:r>
              <a:rPr lang="es-ES" altLang="en-US" sz="2000" b="1" dirty="0" err="1">
                <a:solidFill>
                  <a:schemeClr val="accent3"/>
                </a:solidFill>
                <a:effectLst/>
              </a:rPr>
              <a:t>Planning</a:t>
            </a:r>
            <a:r>
              <a:rPr lang="es-ES" altLang="en-US" sz="2000" b="1" dirty="0">
                <a:solidFill>
                  <a:schemeClr val="accent3"/>
                </a:solidFill>
                <a:effectLst/>
              </a:rPr>
              <a:t>?</a:t>
            </a:r>
          </a:p>
        </p:txBody>
      </p:sp>
      <p:sp>
        <p:nvSpPr>
          <p:cNvPr id="2" name="Óvalo 1"/>
          <p:cNvSpPr/>
          <p:nvPr/>
        </p:nvSpPr>
        <p:spPr>
          <a:xfrm>
            <a:off x="7372985" y="2555875"/>
            <a:ext cx="1698625" cy="1276350"/>
          </a:xfrm>
          <a:prstGeom prst="ellips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a:t>System Demo</a:t>
            </a:r>
          </a:p>
        </p:txBody>
      </p:sp>
      <p:sp>
        <p:nvSpPr>
          <p:cNvPr id="3" name="Óvalo 2"/>
          <p:cNvSpPr/>
          <p:nvPr/>
        </p:nvSpPr>
        <p:spPr>
          <a:xfrm>
            <a:off x="7521575" y="4117340"/>
            <a:ext cx="1700530" cy="1276350"/>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Integración</a:t>
            </a:r>
          </a:p>
        </p:txBody>
      </p:sp>
      <p:sp>
        <p:nvSpPr>
          <p:cNvPr id="6" name="Óvalo 5"/>
          <p:cNvSpPr/>
          <p:nvPr/>
        </p:nvSpPr>
        <p:spPr>
          <a:xfrm>
            <a:off x="5711825" y="1477645"/>
            <a:ext cx="1809750" cy="127635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750" dirty="0"/>
              <a:t>Preparar </a:t>
            </a:r>
            <a:r>
              <a:rPr lang="es-ES" altLang="en-US" sz="1750" dirty="0" err="1"/>
              <a:t>herramien</a:t>
            </a:r>
            <a:r>
              <a:rPr lang="es-ES" altLang="en-US" sz="1750" dirty="0"/>
              <a:t>-tas</a:t>
            </a:r>
          </a:p>
        </p:txBody>
      </p:sp>
      <p:sp>
        <p:nvSpPr>
          <p:cNvPr id="7" name="Cuadro de texto 6"/>
          <p:cNvSpPr txBox="1"/>
          <p:nvPr/>
        </p:nvSpPr>
        <p:spPr>
          <a:xfrm>
            <a:off x="2298898" y="5716905"/>
            <a:ext cx="7902575" cy="645160"/>
          </a:xfrm>
          <a:prstGeom prst="rect">
            <a:avLst/>
          </a:prstGeom>
          <a:noFill/>
        </p:spPr>
        <p:txBody>
          <a:bodyPr wrap="square" rtlCol="0">
            <a:spAutoFit/>
          </a:bodyPr>
          <a:lstStyle/>
          <a:p>
            <a:pPr algn="just"/>
            <a:r>
              <a:rPr lang="es-ES" altLang="en-US" b="1" dirty="0"/>
              <a:t>La duración del </a:t>
            </a:r>
            <a:r>
              <a:rPr lang="es-ES" altLang="en-US" b="1" dirty="0" err="1"/>
              <a:t>Innovation</a:t>
            </a:r>
            <a:r>
              <a:rPr lang="es-ES" altLang="en-US" b="1" dirty="0"/>
              <a:t> and </a:t>
            </a:r>
            <a:r>
              <a:rPr lang="es-ES" altLang="en-US" b="1" dirty="0" err="1"/>
              <a:t>planning</a:t>
            </a:r>
            <a:r>
              <a:rPr lang="es-ES" altLang="en-US" b="1" dirty="0"/>
              <a:t>, depende del proyecto y la </a:t>
            </a:r>
            <a:r>
              <a:rPr lang="es-ES" altLang="en-US" b="1" dirty="0" err="1"/>
              <a:t>decision</a:t>
            </a:r>
            <a:r>
              <a:rPr lang="es-ES" altLang="en-US" b="1" dirty="0"/>
              <a:t> de la organización,  SAFE recomienda tomar un iteración del PI.</a:t>
            </a:r>
            <a:endParaRPr lang="es-ES" altLang="en-US" b="1" dirty="0">
              <a:solidFill>
                <a:srgbClr val="AD198D"/>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Program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4" name="Marcador de posición de contenido 13"/>
          <p:cNvPicPr>
            <a:picLocks noGrp="1" noChangeAspect="1"/>
          </p:cNvPicPr>
          <p:nvPr>
            <p:ph idx="1"/>
          </p:nvPr>
        </p:nvPicPr>
        <p:blipFill>
          <a:blip r:embed="rId2"/>
          <a:stretch>
            <a:fillRect/>
          </a:stretch>
        </p:blipFill>
        <p:spPr>
          <a:xfrm>
            <a:off x="8874125" y="4726305"/>
            <a:ext cx="2857500" cy="1933575"/>
          </a:xfrm>
          <a:prstGeom prst="rect">
            <a:avLst/>
          </a:prstGeom>
        </p:spPr>
      </p:pic>
      <p:sp>
        <p:nvSpPr>
          <p:cNvPr id="16" name="Combinar 15"/>
          <p:cNvSpPr/>
          <p:nvPr/>
        </p:nvSpPr>
        <p:spPr>
          <a:xfrm>
            <a:off x="2401570" y="1873250"/>
            <a:ext cx="4323080" cy="2525395"/>
          </a:xfrm>
          <a:prstGeom prst="flowChartMerg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sz="1600" dirty="0"/>
          </a:p>
          <a:p>
            <a:pPr algn="ctr"/>
            <a:endParaRPr lang="es-ES" altLang="en-US" sz="1600" dirty="0"/>
          </a:p>
          <a:p>
            <a:pPr algn="ctr"/>
            <a:endParaRPr lang="es-ES" altLang="en-US" sz="1600" dirty="0"/>
          </a:p>
          <a:p>
            <a:pPr algn="ctr"/>
            <a:r>
              <a:rPr lang="es-ES" altLang="en-US" sz="1600" dirty="0"/>
              <a:t>Qué es?</a:t>
            </a:r>
          </a:p>
          <a:p>
            <a:pPr algn="ctr"/>
            <a:r>
              <a:rPr lang="es-ES" altLang="en-US" sz="1600" dirty="0"/>
              <a:t>Periodo de tiempo en el cual, los equipos ágiles y/o trenes ágiles realizan entregas de valor.</a:t>
            </a:r>
          </a:p>
          <a:p>
            <a:pPr algn="ctr"/>
            <a:endParaRPr lang="es-ES" altLang="en-US" dirty="0"/>
          </a:p>
        </p:txBody>
      </p:sp>
      <p:sp>
        <p:nvSpPr>
          <p:cNvPr id="18" name="Extracto 17"/>
          <p:cNvSpPr/>
          <p:nvPr/>
        </p:nvSpPr>
        <p:spPr>
          <a:xfrm>
            <a:off x="265430" y="1873250"/>
            <a:ext cx="4297680" cy="2525395"/>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20" name="Extracto 19"/>
          <p:cNvSpPr/>
          <p:nvPr/>
        </p:nvSpPr>
        <p:spPr>
          <a:xfrm>
            <a:off x="4576445" y="1873250"/>
            <a:ext cx="4297680" cy="2525395"/>
          </a:xfrm>
          <a:prstGeom prst="flowChartExtra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Quién Participa?</a:t>
            </a:r>
          </a:p>
          <a:p>
            <a:pPr algn="ctr"/>
            <a:r>
              <a:rPr lang="es-ES" altLang="en-US" dirty="0"/>
              <a:t>Todo el Equipo y/o trenes ágiles.</a:t>
            </a:r>
          </a:p>
        </p:txBody>
      </p:sp>
      <p:sp>
        <p:nvSpPr>
          <p:cNvPr id="21" name="Cuadro de texto 20"/>
          <p:cNvSpPr txBox="1"/>
          <p:nvPr/>
        </p:nvSpPr>
        <p:spPr>
          <a:xfrm>
            <a:off x="1119367" y="2865319"/>
            <a:ext cx="2615206" cy="1600438"/>
          </a:xfrm>
          <a:prstGeom prst="rect">
            <a:avLst/>
          </a:prstGeom>
          <a:noFill/>
        </p:spPr>
        <p:txBody>
          <a:bodyPr wrap="square" rtlCol="0">
            <a:spAutoFit/>
          </a:bodyPr>
          <a:lstStyle/>
          <a:p>
            <a:pPr algn="ctr"/>
            <a:r>
              <a:rPr lang="es-ES" altLang="en-US" sz="1600" dirty="0">
                <a:solidFill>
                  <a:schemeClr val="bg1"/>
                </a:solidFill>
              </a:rPr>
              <a:t>Objetivos </a:t>
            </a:r>
          </a:p>
          <a:p>
            <a:pPr marL="285750" indent="-285750" algn="ctr">
              <a:buFont typeface="Arial" panose="020B0604020202020204" pitchFamily="34" charset="0"/>
              <a:buChar char="•"/>
            </a:pPr>
            <a:r>
              <a:rPr lang="es-ES" altLang="en-US" sz="1600" dirty="0">
                <a:solidFill>
                  <a:schemeClr val="bg1"/>
                </a:solidFill>
              </a:rPr>
              <a:t>Entregar Valor al negocio.</a:t>
            </a:r>
          </a:p>
          <a:p>
            <a:pPr marL="285750" indent="-285750" algn="ctr">
              <a:buFont typeface="Arial" panose="020B0604020202020204" pitchFamily="34" charset="0"/>
              <a:buChar char="•"/>
            </a:pPr>
            <a:r>
              <a:rPr lang="es-ES" altLang="en-US" sz="1600" dirty="0">
                <a:solidFill>
                  <a:schemeClr val="bg1"/>
                </a:solidFill>
              </a:rPr>
              <a:t>Obtener retroalimentación rápida.</a:t>
            </a:r>
          </a:p>
          <a:p>
            <a:pPr marL="285750" indent="-285750" algn="ctr">
              <a:buFont typeface="Arial" panose="020B0604020202020204" pitchFamily="34" charset="0"/>
              <a:buChar char="•"/>
            </a:pPr>
            <a:r>
              <a:rPr lang="es-ES" altLang="en-US" sz="1600" dirty="0">
                <a:solidFill>
                  <a:schemeClr val="bg1"/>
                </a:solidFill>
              </a:rPr>
              <a:t>Mejorar continuamente.</a:t>
            </a:r>
          </a:p>
          <a:p>
            <a:pPr algn="dist"/>
            <a:endParaRPr lang="es-ES"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Program Increment.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3" name="Marcador de posición de contenido 2"/>
          <p:cNvPicPr>
            <a:picLocks noGrp="1" noChangeAspect="1"/>
          </p:cNvPicPr>
          <p:nvPr>
            <p:ph idx="1"/>
          </p:nvPr>
        </p:nvPicPr>
        <p:blipFill>
          <a:blip r:embed="rId2"/>
          <a:stretch>
            <a:fillRect/>
          </a:stretch>
        </p:blipFill>
        <p:spPr>
          <a:xfrm>
            <a:off x="838200" y="1691005"/>
            <a:ext cx="4991100" cy="2924175"/>
          </a:xfrm>
          <a:prstGeom prst="rect">
            <a:avLst/>
          </a:prstGeom>
        </p:spPr>
      </p:pic>
      <p:sp>
        <p:nvSpPr>
          <p:cNvPr id="6" name="Cuadro de texto 5"/>
          <p:cNvSpPr txBox="1"/>
          <p:nvPr/>
        </p:nvSpPr>
        <p:spPr>
          <a:xfrm>
            <a:off x="6477000" y="2297430"/>
            <a:ext cx="3669665" cy="2306955"/>
          </a:xfrm>
          <a:prstGeom prst="rect">
            <a:avLst/>
          </a:prstGeom>
          <a:noFill/>
        </p:spPr>
        <p:txBody>
          <a:bodyPr wrap="square" rtlCol="0">
            <a:spAutoFit/>
          </a:bodyPr>
          <a:lstStyle/>
          <a:p>
            <a:pPr algn="just"/>
            <a:r>
              <a:rPr lang="es-ES" altLang="en-US"/>
              <a:t>Durante el program increment, los equipos llevan a cabo las iteraciones planeadas y se ejecutan las practicas ágiles a nivel de equipo, acompañadas de eventos de programa que tienen como objetivo sincronizar y acompañar el desarrollo del PI.</a:t>
            </a:r>
          </a:p>
        </p:txBody>
      </p:sp>
      <p:sp>
        <p:nvSpPr>
          <p:cNvPr id="7" name="Cuadro de texto 6"/>
          <p:cNvSpPr txBox="1"/>
          <p:nvPr/>
        </p:nvSpPr>
        <p:spPr>
          <a:xfrm>
            <a:off x="554355" y="5802630"/>
            <a:ext cx="10269220" cy="368300"/>
          </a:xfrm>
          <a:prstGeom prst="rect">
            <a:avLst/>
          </a:prstGeom>
          <a:noFill/>
        </p:spPr>
        <p:txBody>
          <a:bodyPr wrap="none" rtlCol="0">
            <a:spAutoFit/>
          </a:bodyPr>
          <a:lstStyle/>
          <a:p>
            <a:pPr algn="dist"/>
            <a:r>
              <a:rPr lang="es-ES" altLang="en-US" b="1"/>
              <a:t>La duración del Program Increment puede ser de dos meses a tres meses, según criterio de la organización</a:t>
            </a:r>
            <a:r>
              <a:rPr lang="es-ES" altLang="en-US"/>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Inspect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pic>
        <p:nvPicPr>
          <p:cNvPr id="8" name="Marcador de posición de contenido 7"/>
          <p:cNvPicPr>
            <a:picLocks noGrp="1" noChangeAspect="1"/>
          </p:cNvPicPr>
          <p:nvPr>
            <p:ph idx="1"/>
          </p:nvPr>
        </p:nvPicPr>
        <p:blipFill>
          <a:blip r:embed="rId2"/>
          <a:stretch>
            <a:fillRect/>
          </a:stretch>
        </p:blipFill>
        <p:spPr>
          <a:xfrm>
            <a:off x="6650990" y="4305300"/>
            <a:ext cx="2857500" cy="1666875"/>
          </a:xfrm>
          <a:prstGeom prst="rect">
            <a:avLst/>
          </a:prstGeom>
        </p:spPr>
      </p:pic>
      <p:sp>
        <p:nvSpPr>
          <p:cNvPr id="15" name="Llamada de óvalo 14"/>
          <p:cNvSpPr/>
          <p:nvPr/>
        </p:nvSpPr>
        <p:spPr>
          <a:xfrm>
            <a:off x="1495425" y="3278505"/>
            <a:ext cx="4350385" cy="2537460"/>
          </a:xfrm>
          <a:prstGeom prst="wedgeEllipseCallou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Qué es?</a:t>
            </a:r>
          </a:p>
          <a:p>
            <a:pPr algn="ctr"/>
            <a:r>
              <a:rPr lang="es-ES" altLang="en-US" dirty="0">
                <a:solidFill>
                  <a:schemeClr val="tx1"/>
                </a:solidFill>
              </a:rPr>
              <a:t>Al final de cada PI, el tren ágil se reúne para evaluar el estado de la solución, revisar los resultados de las practicas implementadas durante el PI y definir planes de acción para la mejora continua.</a:t>
            </a:r>
          </a:p>
        </p:txBody>
      </p:sp>
      <p:sp>
        <p:nvSpPr>
          <p:cNvPr id="16" name="Llamada de óvalo 15"/>
          <p:cNvSpPr/>
          <p:nvPr/>
        </p:nvSpPr>
        <p:spPr>
          <a:xfrm>
            <a:off x="5200015" y="1951990"/>
            <a:ext cx="2619375" cy="1625600"/>
          </a:xfrm>
          <a:prstGeom prst="wedgeEllipseCallou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Objetivo</a:t>
            </a:r>
          </a:p>
          <a:p>
            <a:pPr algn="ctr"/>
            <a:r>
              <a:rPr lang="es-ES" altLang="en-US">
                <a:solidFill>
                  <a:schemeClr val="tx1"/>
                </a:solidFill>
              </a:rPr>
              <a:t>Identificar oportunidades de mejora para el siguiente PI.</a:t>
            </a:r>
          </a:p>
        </p:txBody>
      </p:sp>
      <p:sp>
        <p:nvSpPr>
          <p:cNvPr id="17" name="Llamada de óvalo 16"/>
          <p:cNvSpPr/>
          <p:nvPr/>
        </p:nvSpPr>
        <p:spPr>
          <a:xfrm>
            <a:off x="255905" y="1492250"/>
            <a:ext cx="3373755" cy="178625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Quienes Participan?</a:t>
            </a:r>
          </a:p>
          <a:p>
            <a:pPr algn="ctr"/>
            <a:r>
              <a:rPr lang="es-ES" altLang="en-US" dirty="0">
                <a:solidFill>
                  <a:schemeClr val="tx1"/>
                </a:solidFill>
              </a:rPr>
              <a:t>Participan equipos ágiles y  roles a nivel de programa que hacen parte  del tren.</a:t>
            </a:r>
          </a:p>
          <a:p>
            <a:pPr algn="ctr"/>
            <a:endParaRPr lang="es-E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Inspect and Adapt.</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20" name="LLamada de flecha derecha 19"/>
          <p:cNvSpPr/>
          <p:nvPr/>
        </p:nvSpPr>
        <p:spPr>
          <a:xfrm>
            <a:off x="939800" y="1796415"/>
            <a:ext cx="4086225" cy="4269740"/>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42950" lvl="1" indent="-285750">
              <a:buFont typeface="Wingdings" panose="05000000000000000000" charset="0"/>
              <a:buChar char=""/>
            </a:pPr>
            <a:r>
              <a:rPr lang="es-ES" altLang="en-US" sz="1700" dirty="0"/>
              <a:t>Hallazgos de mejoras de cada Equipo.</a:t>
            </a:r>
          </a:p>
          <a:p>
            <a:pPr marL="742950" lvl="1" indent="-285750">
              <a:buFont typeface="Wingdings" panose="05000000000000000000" charset="0"/>
              <a:buChar char=""/>
            </a:pPr>
            <a:r>
              <a:rPr lang="es-ES" altLang="en-US" sz="1700" dirty="0"/>
              <a:t>Lecciones aprendidas durante el PI, tanto a nivel de la implementación del producto como a nivel de trabajo en equipo.</a:t>
            </a:r>
          </a:p>
          <a:p>
            <a:pPr marL="742950" lvl="1" indent="-285750">
              <a:buFont typeface="Wingdings" panose="05000000000000000000" charset="0"/>
              <a:buChar char=""/>
            </a:pPr>
            <a:r>
              <a:rPr lang="es-ES" altLang="en-US" sz="1700" dirty="0"/>
              <a:t>Resultado de los planes de acción ejecutados durante el PI.</a:t>
            </a:r>
          </a:p>
          <a:p>
            <a:pPr algn="ctr"/>
            <a:endParaRPr lang="es-ES" altLang="en-US" sz="1700" dirty="0"/>
          </a:p>
        </p:txBody>
      </p:sp>
      <p:sp>
        <p:nvSpPr>
          <p:cNvPr id="22" name="Recortar rectángulo de esquina del mismo lado 21"/>
          <p:cNvSpPr/>
          <p:nvPr/>
        </p:nvSpPr>
        <p:spPr>
          <a:xfrm>
            <a:off x="5026025" y="3270250"/>
            <a:ext cx="2262505" cy="1322705"/>
          </a:xfrm>
          <a:prstGeom prst="snip2Same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IA</a:t>
            </a:r>
          </a:p>
        </p:txBody>
      </p:sp>
      <p:sp>
        <p:nvSpPr>
          <p:cNvPr id="23" name="LLamada de flecha izquierda 22"/>
          <p:cNvSpPr/>
          <p:nvPr/>
        </p:nvSpPr>
        <p:spPr>
          <a:xfrm>
            <a:off x="7288530" y="1797050"/>
            <a:ext cx="3763645" cy="4269105"/>
          </a:xfrm>
          <a:prstGeom prst="left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charset="0"/>
              <a:buChar char=""/>
            </a:pPr>
            <a:r>
              <a:rPr lang="es-ES" altLang="en-US" dirty="0"/>
              <a:t>Estado de la solución.</a:t>
            </a:r>
          </a:p>
          <a:p>
            <a:pPr marL="285750" indent="-285750">
              <a:buFont typeface="Wingdings" panose="05000000000000000000" charset="0"/>
              <a:buChar char=""/>
            </a:pPr>
            <a:r>
              <a:rPr lang="es-ES" altLang="en-US" dirty="0"/>
              <a:t>Causa Raíz de los problemas</a:t>
            </a:r>
          </a:p>
          <a:p>
            <a:pPr marL="285750" indent="-285750">
              <a:buFont typeface="Wingdings" panose="05000000000000000000" charset="0"/>
              <a:buChar char=""/>
            </a:pPr>
            <a:r>
              <a:rPr lang="es-ES" altLang="en-US" dirty="0"/>
              <a:t>Planes de acción para mejora continua.</a:t>
            </a:r>
          </a:p>
          <a:p>
            <a:pPr marL="285750" indent="-285750">
              <a:buFont typeface="Wingdings" panose="05000000000000000000" charset="0"/>
              <a:buChar char=""/>
            </a:pPr>
            <a:r>
              <a:rPr lang="es-ES" altLang="en-US" dirty="0"/>
              <a:t>Actualización del valor del negocio.</a:t>
            </a:r>
          </a:p>
        </p:txBody>
      </p:sp>
      <p:sp>
        <p:nvSpPr>
          <p:cNvPr id="24" name="Cuadro de texto 23"/>
          <p:cNvSpPr txBox="1"/>
          <p:nvPr/>
        </p:nvSpPr>
        <p:spPr>
          <a:xfrm>
            <a:off x="171133" y="6433820"/>
            <a:ext cx="6918325" cy="368300"/>
          </a:xfrm>
          <a:prstGeom prst="rect">
            <a:avLst/>
          </a:prstGeom>
          <a:noFill/>
        </p:spPr>
        <p:txBody>
          <a:bodyPr wrap="none" rtlCol="0">
            <a:spAutoFit/>
          </a:bodyPr>
          <a:lstStyle/>
          <a:p>
            <a:pPr algn="dist"/>
            <a:r>
              <a:rPr lang="es-ES" altLang="en-US" b="1" dirty="0"/>
              <a:t>Para el </a:t>
            </a:r>
            <a:r>
              <a:rPr lang="es-ES" altLang="en-US" b="1" dirty="0" err="1"/>
              <a:t>Inspect</a:t>
            </a:r>
            <a:r>
              <a:rPr lang="es-ES" altLang="en-US" b="1" dirty="0"/>
              <a:t> and </a:t>
            </a:r>
            <a:r>
              <a:rPr lang="es-ES" altLang="en-US" b="1" dirty="0" err="1"/>
              <a:t>adapt</a:t>
            </a:r>
            <a:r>
              <a:rPr lang="es-ES" altLang="en-US" b="1" dirty="0"/>
              <a:t> se recomienda una </a:t>
            </a:r>
            <a:r>
              <a:rPr lang="es-ES" altLang="en-US" b="1" dirty="0" err="1"/>
              <a:t>duracion</a:t>
            </a:r>
            <a:r>
              <a:rPr lang="es-ES" altLang="en-US" b="1" dirty="0"/>
              <a:t> de </a:t>
            </a:r>
            <a:r>
              <a:rPr lang="es-ES" altLang="en-US" b="1" dirty="0" err="1"/>
              <a:t>maximo</a:t>
            </a:r>
            <a:r>
              <a:rPr lang="es-ES" altLang="en-US" b="1" dirty="0"/>
              <a:t> 1 día</a:t>
            </a:r>
          </a:p>
        </p:txBody>
      </p:sp>
      <p:sp>
        <p:nvSpPr>
          <p:cNvPr id="25" name="Rectángulo 24"/>
          <p:cNvSpPr/>
          <p:nvPr/>
        </p:nvSpPr>
        <p:spPr>
          <a:xfrm>
            <a:off x="1804670" y="606615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26" name="Rectángulo 25"/>
          <p:cNvSpPr/>
          <p:nvPr/>
        </p:nvSpPr>
        <p:spPr>
          <a:xfrm>
            <a:off x="9199880" y="606615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System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838200" y="951865"/>
          <a:ext cx="7386955" cy="5126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8665845" y="4561205"/>
            <a:ext cx="3031490" cy="19970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System Demo.</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roceso alternativo 7"/>
          <p:cNvSpPr/>
          <p:nvPr/>
        </p:nvSpPr>
        <p:spPr>
          <a:xfrm>
            <a:off x="2817495" y="1397635"/>
            <a:ext cx="4350385" cy="12827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Solución Integrada.</a:t>
            </a:r>
          </a:p>
          <a:p>
            <a:pPr marL="285750" indent="-285750" algn="ctr">
              <a:buFont typeface="Wingdings" panose="05000000000000000000" charset="0"/>
              <a:buChar char=""/>
            </a:pPr>
            <a:r>
              <a:rPr lang="es-ES" altLang="en-US" dirty="0"/>
              <a:t>Valor inicial del negocio</a:t>
            </a:r>
          </a:p>
          <a:p>
            <a:pPr marL="285750" indent="-285750" algn="ctr">
              <a:buFont typeface="Wingdings" panose="05000000000000000000" charset="0"/>
              <a:buChar char=""/>
            </a:pPr>
            <a:r>
              <a:rPr lang="es-ES" altLang="en-US" dirty="0"/>
              <a:t>Backlog de </a:t>
            </a:r>
            <a:r>
              <a:rPr lang="es-ES" altLang="en-US" dirty="0" err="1"/>
              <a:t>Features</a:t>
            </a:r>
            <a:endParaRPr lang="es-ES" altLang="en-US" dirty="0"/>
          </a:p>
        </p:txBody>
      </p:sp>
      <p:sp>
        <p:nvSpPr>
          <p:cNvPr id="9" name="Flecha hacia abajo 8"/>
          <p:cNvSpPr/>
          <p:nvPr/>
        </p:nvSpPr>
        <p:spPr>
          <a:xfrm>
            <a:off x="4097655" y="265430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tLang="en-US"/>
          </a:p>
        </p:txBody>
      </p:sp>
      <p:sp>
        <p:nvSpPr>
          <p:cNvPr id="12" name="Decisión 11"/>
          <p:cNvSpPr/>
          <p:nvPr/>
        </p:nvSpPr>
        <p:spPr>
          <a:xfrm>
            <a:off x="3799205" y="3646170"/>
            <a:ext cx="2399030" cy="742950"/>
          </a:xfrm>
          <a:prstGeom prst="flowChartDecisi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System Demo</a:t>
            </a:r>
          </a:p>
        </p:txBody>
      </p:sp>
      <p:sp>
        <p:nvSpPr>
          <p:cNvPr id="13" name="Flecha hacia abajo 12"/>
          <p:cNvSpPr/>
          <p:nvPr/>
        </p:nvSpPr>
        <p:spPr>
          <a:xfrm>
            <a:off x="4097020" y="4373880"/>
            <a:ext cx="1805940" cy="1012825"/>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es-ES" altLang="en-US">
              <a:sym typeface="+mn-ea"/>
            </a:endParaRPr>
          </a:p>
        </p:txBody>
      </p:sp>
      <p:sp>
        <p:nvSpPr>
          <p:cNvPr id="14" name="Proceso alternativo 13"/>
          <p:cNvSpPr/>
          <p:nvPr/>
        </p:nvSpPr>
        <p:spPr>
          <a:xfrm>
            <a:off x="2816860" y="5365750"/>
            <a:ext cx="4350385" cy="1409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es-ES" altLang="en-US" dirty="0"/>
              <a:t>Pueden generarse nuevas </a:t>
            </a:r>
            <a:r>
              <a:rPr lang="es-ES" altLang="en-US" dirty="0" err="1"/>
              <a:t>Features</a:t>
            </a:r>
            <a:r>
              <a:rPr lang="es-ES" altLang="en-US" dirty="0"/>
              <a:t>.</a:t>
            </a:r>
          </a:p>
          <a:p>
            <a:pPr marL="285750" indent="-285750" algn="ctr">
              <a:buFont typeface="Wingdings" panose="05000000000000000000" charset="0"/>
              <a:buChar char=""/>
            </a:pPr>
            <a:r>
              <a:rPr lang="es-ES" altLang="en-US" dirty="0"/>
              <a:t>Replantear las </a:t>
            </a:r>
            <a:r>
              <a:rPr lang="es-ES" altLang="en-US" dirty="0" err="1"/>
              <a:t>Features</a:t>
            </a:r>
            <a:r>
              <a:rPr lang="es-ES" altLang="en-US" dirty="0"/>
              <a:t> existentes.</a:t>
            </a:r>
          </a:p>
          <a:p>
            <a:pPr marL="285750" indent="-285750" algn="ctr">
              <a:buFont typeface="Wingdings" panose="05000000000000000000" charset="0"/>
              <a:buChar char=""/>
            </a:pPr>
            <a:r>
              <a:rPr lang="es-ES" altLang="en-US" dirty="0" err="1"/>
              <a:t>Feedback</a:t>
            </a:r>
            <a:r>
              <a:rPr lang="es-ES" altLang="en-US" dirty="0"/>
              <a:t> para asegurar el camino correcto.</a:t>
            </a:r>
          </a:p>
          <a:p>
            <a:pPr marL="285750" indent="-285750" algn="ctr">
              <a:buFont typeface="Wingdings" panose="05000000000000000000" charset="0"/>
              <a:buChar char=""/>
            </a:pPr>
            <a:r>
              <a:rPr lang="es-ES" altLang="en-US" dirty="0"/>
              <a:t>Valor del negocio actualizado.</a:t>
            </a:r>
          </a:p>
        </p:txBody>
      </p:sp>
      <p:sp>
        <p:nvSpPr>
          <p:cNvPr id="15" name="Cuadro de texto 14"/>
          <p:cNvSpPr txBox="1"/>
          <p:nvPr/>
        </p:nvSpPr>
        <p:spPr>
          <a:xfrm>
            <a:off x="6896100" y="4066540"/>
            <a:ext cx="5031740" cy="646331"/>
          </a:xfrm>
          <a:prstGeom prst="rect">
            <a:avLst/>
          </a:prstGeom>
          <a:noFill/>
        </p:spPr>
        <p:txBody>
          <a:bodyPr wrap="square" rtlCol="0">
            <a:spAutoFit/>
          </a:bodyPr>
          <a:lstStyle/>
          <a:p>
            <a:pPr algn="just"/>
            <a:r>
              <a:rPr lang="es-ES" altLang="en-US" b="1" dirty="0"/>
              <a:t>Se recomienda que la duración de la </a:t>
            </a:r>
            <a:r>
              <a:rPr lang="es-ES" altLang="en-US" b="1" dirty="0" err="1"/>
              <a:t>System</a:t>
            </a:r>
            <a:r>
              <a:rPr lang="es-ES" altLang="en-US" b="1" dirty="0"/>
              <a:t> Demo, no exceda las dos horas.  </a:t>
            </a:r>
          </a:p>
        </p:txBody>
      </p:sp>
      <p:sp>
        <p:nvSpPr>
          <p:cNvPr id="2" name="Rectángulo 1"/>
          <p:cNvSpPr/>
          <p:nvPr/>
        </p:nvSpPr>
        <p:spPr>
          <a:xfrm>
            <a:off x="7825105" y="1590675"/>
            <a:ext cx="128524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Entradas</a:t>
            </a:r>
          </a:p>
        </p:txBody>
      </p:sp>
      <p:sp>
        <p:nvSpPr>
          <p:cNvPr id="6" name="Rectángulo 5"/>
          <p:cNvSpPr/>
          <p:nvPr/>
        </p:nvSpPr>
        <p:spPr>
          <a:xfrm>
            <a:off x="7936230" y="5840095"/>
            <a:ext cx="1062990" cy="460375"/>
          </a:xfrm>
          <a:prstGeom prst="rect">
            <a:avLst/>
          </a:prstGeom>
          <a:noFill/>
          <a:ln>
            <a:noFill/>
          </a:ln>
        </p:spPr>
        <p:txBody>
          <a:bodyPr wrap="none" rtlCol="0" anchor="t">
            <a:spAutoFit/>
          </a:bodyPr>
          <a:lstStyle/>
          <a:p>
            <a:pPr algn="ctr"/>
            <a:r>
              <a:rPr lang="es-ES" altLang="en-US" sz="24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Salidas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238250" y="1691005"/>
          <a:ext cx="5535930" cy="3804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144385" y="2959100"/>
            <a:ext cx="4566920" cy="33693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normAutofit/>
          </a:bodyPr>
          <a:lstStyle/>
          <a:p>
            <a:r>
              <a:rPr lang="es-ES" sz="3200" b="1" dirty="0">
                <a:solidFill>
                  <a:srgbClr val="AD198D"/>
                </a:solidFill>
                <a:latin typeface="Candara" panose="020E0502030303020204" pitchFamily="34" charset="0"/>
              </a:rPr>
              <a:t>Principios  Safe</a:t>
            </a:r>
          </a:p>
        </p:txBody>
      </p:sp>
      <p:cxnSp>
        <p:nvCxnSpPr>
          <p:cNvPr id="7" name="Conector recto 6"/>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Cuadro de texto 7"/>
          <p:cNvSpPr txBox="1"/>
          <p:nvPr/>
        </p:nvSpPr>
        <p:spPr>
          <a:xfrm>
            <a:off x="959485" y="1971675"/>
            <a:ext cx="8912860" cy="2861310"/>
          </a:xfrm>
          <a:prstGeom prst="rect">
            <a:avLst/>
          </a:prstGeom>
          <a:noFill/>
        </p:spPr>
        <p:txBody>
          <a:bodyPr wrap="square" rtlCol="0">
            <a:spAutoFit/>
          </a:bodyPr>
          <a:lstStyle/>
          <a:p>
            <a:pPr algn="just"/>
            <a:r>
              <a:rPr lang="es-ES" altLang="en-US"/>
              <a:t>1. Tenga una visión económica</a:t>
            </a:r>
          </a:p>
          <a:p>
            <a:pPr algn="just"/>
            <a:r>
              <a:rPr lang="es-ES" altLang="en-US"/>
              <a:t>2.  Aplique el pensamiento Sistémico</a:t>
            </a:r>
          </a:p>
          <a:p>
            <a:pPr algn="just"/>
            <a:r>
              <a:rPr lang="es-ES" altLang="en-US"/>
              <a:t>3. Asuma variabilidad, preserve opciones.</a:t>
            </a:r>
          </a:p>
          <a:p>
            <a:pPr algn="just"/>
            <a:r>
              <a:rPr lang="es-ES" altLang="en-US"/>
              <a:t>4. Construya incrementalmente con ciclos de aprendizaje rápido e integrados.</a:t>
            </a:r>
          </a:p>
          <a:p>
            <a:pPr algn="just"/>
            <a:r>
              <a:rPr lang="es-ES" altLang="en-US"/>
              <a:t>5.Base los hitos en la evaluación objetiva de los sistemas de trabajo</a:t>
            </a:r>
          </a:p>
          <a:p>
            <a:pPr algn="just"/>
            <a:r>
              <a:rPr lang="es-ES" altLang="en-US"/>
              <a:t>6.Visualice y limite WIP, reduzca los tamaños de lote y administre las longitudes de cola</a:t>
            </a:r>
          </a:p>
          <a:p>
            <a:pPr algn="just"/>
            <a:r>
              <a:rPr lang="es-ES" altLang="en-US"/>
              <a:t>7.Aplicar cadencia, sincronizar con planeación  cruzada de dominios</a:t>
            </a:r>
          </a:p>
          <a:p>
            <a:pPr algn="just"/>
            <a:r>
              <a:rPr lang="es-ES" altLang="en-US"/>
              <a:t>8.Desbloquear la motivación intrínseca de los trabajadores del conocimiento.</a:t>
            </a:r>
          </a:p>
          <a:p>
            <a:pPr algn="just"/>
            <a:r>
              <a:rPr lang="es-ES" altLang="en-US"/>
              <a:t>9.Descentraliza la Toma de decisiones.</a:t>
            </a:r>
          </a:p>
          <a:p>
            <a:pPr algn="just"/>
            <a:endParaRPr lang="es-ES" altLang="en-US"/>
          </a:p>
        </p:txBody>
      </p:sp>
      <p:pic>
        <p:nvPicPr>
          <p:cNvPr id="9" name="Marcador de posición de contenido 8"/>
          <p:cNvPicPr>
            <a:picLocks noGrp="1" noChangeAspect="1"/>
          </p:cNvPicPr>
          <p:nvPr>
            <p:ph idx="1"/>
          </p:nvPr>
        </p:nvPicPr>
        <p:blipFill>
          <a:blip r:embed="rId2"/>
          <a:stretch>
            <a:fillRect/>
          </a:stretch>
        </p:blipFill>
        <p:spPr>
          <a:xfrm>
            <a:off x="6736715" y="4292600"/>
            <a:ext cx="4201795" cy="206121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Scrum de Scrums.</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sp>
        <p:nvSpPr>
          <p:cNvPr id="8" name="Pentágono 7"/>
          <p:cNvSpPr/>
          <p:nvPr/>
        </p:nvSpPr>
        <p:spPr>
          <a:xfrm>
            <a:off x="473710" y="2132330"/>
            <a:ext cx="5289527" cy="2593340"/>
          </a:xfrm>
          <a:prstGeom prst="homePlat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Qué realizó el equipo desde la última Scrum de Scrums?.</a:t>
            </a:r>
          </a:p>
          <a:p>
            <a:pPr marL="285750" indent="-285750">
              <a:buFont typeface="Arial" panose="020B0604020202020204" pitchFamily="34" charset="0"/>
              <a:buChar char="•"/>
            </a:pPr>
            <a:r>
              <a:rPr lang="es-ES" altLang="en-US" sz="1400" dirty="0">
                <a:solidFill>
                  <a:schemeClr val="tx1"/>
                </a:solidFill>
              </a:rPr>
              <a:t>Qué realizará el equipo hasta la siguiente scrum de scrums?</a:t>
            </a:r>
          </a:p>
          <a:p>
            <a:pPr marL="285750" indent="-285750">
              <a:buFont typeface="Arial" panose="020B0604020202020204" pitchFamily="34" charset="0"/>
              <a:buChar char="•"/>
            </a:pPr>
            <a:r>
              <a:rPr lang="es-ES" altLang="en-US" sz="1400" dirty="0">
                <a:solidFill>
                  <a:schemeClr val="tx1"/>
                </a:solidFill>
              </a:rPr>
              <a:t>El equipo tiene algún impedimento para escalar al RTE?</a:t>
            </a:r>
          </a:p>
          <a:p>
            <a:pPr marL="285750" indent="-285750">
              <a:buFont typeface="Arial" panose="020B0604020202020204" pitchFamily="34" charset="0"/>
              <a:buChar char="•"/>
            </a:pPr>
            <a:r>
              <a:rPr lang="es-ES" altLang="en-US" sz="1400" dirty="0">
                <a:solidFill>
                  <a:schemeClr val="tx1"/>
                </a:solidFill>
              </a:rPr>
              <a:t>Dentro del trabajo que realizará el equipo existe algo que pueda afectar a otro equipo? </a:t>
            </a:r>
          </a:p>
        </p:txBody>
      </p:sp>
      <p:sp>
        <p:nvSpPr>
          <p:cNvPr id="9" name="Cheurón 8"/>
          <p:cNvSpPr/>
          <p:nvPr/>
        </p:nvSpPr>
        <p:spPr>
          <a:xfrm>
            <a:off x="4363085" y="2132330"/>
            <a:ext cx="3778885" cy="2592705"/>
          </a:xfrm>
          <a:prstGeom prst="chevro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rPr>
              <a:t>Scrum </a:t>
            </a:r>
            <a:r>
              <a:rPr lang="es-ES" altLang="en-US" dirty="0" err="1">
                <a:solidFill>
                  <a:schemeClr val="tx1"/>
                </a:solidFill>
              </a:rPr>
              <a:t>of</a:t>
            </a:r>
            <a:r>
              <a:rPr lang="es-ES" altLang="en-US" dirty="0">
                <a:solidFill>
                  <a:schemeClr val="tx1"/>
                </a:solidFill>
              </a:rPr>
              <a:t> Scrums</a:t>
            </a:r>
          </a:p>
        </p:txBody>
      </p:sp>
      <p:sp>
        <p:nvSpPr>
          <p:cNvPr id="12" name="Cheurón 11"/>
          <p:cNvSpPr/>
          <p:nvPr/>
        </p:nvSpPr>
        <p:spPr>
          <a:xfrm>
            <a:off x="6857365" y="2132965"/>
            <a:ext cx="4586605" cy="2592705"/>
          </a:xfrm>
          <a:prstGeom prst="chevr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s-ES" altLang="en-US" sz="1400" dirty="0">
                <a:solidFill>
                  <a:schemeClr val="tx1"/>
                </a:solidFill>
              </a:rPr>
              <a:t>Impedimentos y dependencias para resolver.</a:t>
            </a:r>
          </a:p>
          <a:p>
            <a:pPr marL="285750" indent="-285750">
              <a:buFont typeface="Arial" panose="020B0604020202020204" pitchFamily="34" charset="0"/>
              <a:buChar char="•"/>
            </a:pPr>
            <a:r>
              <a:rPr lang="es-ES" altLang="en-US" sz="1400" dirty="0">
                <a:solidFill>
                  <a:schemeClr val="tx1"/>
                </a:solidFill>
              </a:rPr>
              <a:t>Avance de los equipos.</a:t>
            </a:r>
          </a:p>
        </p:txBody>
      </p:sp>
      <p:sp>
        <p:nvSpPr>
          <p:cNvPr id="13" name="Cuadro de texto 12"/>
          <p:cNvSpPr txBox="1"/>
          <p:nvPr/>
        </p:nvSpPr>
        <p:spPr>
          <a:xfrm>
            <a:off x="473710" y="5031740"/>
            <a:ext cx="11125200" cy="1476375"/>
          </a:xfrm>
          <a:prstGeom prst="rect">
            <a:avLst/>
          </a:prstGeom>
          <a:noFill/>
        </p:spPr>
        <p:txBody>
          <a:bodyPr wrap="square" rtlCol="0">
            <a:spAutoFit/>
          </a:bodyPr>
          <a:lstStyle/>
          <a:p>
            <a:pPr algn="just"/>
            <a:r>
              <a:rPr lang="es-ES" altLang="en-US" b="1" dirty="0"/>
              <a:t>Se recomienda para esta reunión, no superar 30 minutos de </a:t>
            </a:r>
            <a:r>
              <a:rPr lang="es-ES" altLang="en-US" b="1" dirty="0" err="1"/>
              <a:t>timeboxing</a:t>
            </a:r>
            <a:r>
              <a:rPr lang="es-ES" altLang="en-US" b="1" dirty="0"/>
              <a:t>. </a:t>
            </a:r>
          </a:p>
          <a:p>
            <a:pPr algn="just"/>
            <a:r>
              <a:rPr lang="es-ES" altLang="en-US" b="1" dirty="0"/>
              <a:t>Es facilitada por el RTE.</a:t>
            </a:r>
            <a:endParaRPr lang="es-ES" altLang="en-US" b="1" dirty="0">
              <a:solidFill>
                <a:schemeClr val="tx1"/>
              </a:solidFill>
            </a:endParaRPr>
          </a:p>
          <a:p>
            <a:pPr algn="just"/>
            <a:r>
              <a:rPr lang="es-ES" altLang="en-US" b="1" dirty="0">
                <a:solidFill>
                  <a:schemeClr val="tx1"/>
                </a:solidFill>
              </a:rPr>
              <a:t>La cadencia de esta reunión para el contexto Experian se recomienda </a:t>
            </a:r>
            <a:r>
              <a:rPr lang="es-ES" altLang="en-US" b="1" dirty="0">
                <a:sym typeface="+mn-ea"/>
              </a:rPr>
              <a:t>cada Iteración y media</a:t>
            </a:r>
            <a:r>
              <a:rPr lang="es-ES" altLang="en-US" b="1" dirty="0">
                <a:solidFill>
                  <a:schemeClr val="tx1"/>
                </a:solidFill>
              </a:rPr>
              <a:t>.</a:t>
            </a:r>
          </a:p>
          <a:p>
            <a:pPr algn="just"/>
            <a:r>
              <a:rPr lang="es-ES" altLang="en-US" b="1" dirty="0"/>
              <a:t>No se solucionan ni problemas ni impedimentos durante estos 30 minutos, si es necesario profundizar en algún tema se sugiere realizar una reunión posterior donde solo participen los directamente interesados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Cuadro de texto 20"/>
          <p:cNvSpPr txBox="1"/>
          <p:nvPr/>
        </p:nvSpPr>
        <p:spPr>
          <a:xfrm>
            <a:off x="1495425" y="2469515"/>
            <a:ext cx="1903730" cy="2091690"/>
          </a:xfrm>
          <a:prstGeom prst="rect">
            <a:avLst/>
          </a:prstGeom>
          <a:noFill/>
        </p:spPr>
        <p:txBody>
          <a:bodyPr wrap="square" rtlCol="0">
            <a:spAutoFit/>
          </a:bodyPr>
          <a:lstStyle/>
          <a:p>
            <a:pPr algn="ctr"/>
            <a:r>
              <a:rPr lang="es-ES" altLang="en-US" sz="1600">
                <a:solidFill>
                  <a:schemeClr val="bg1"/>
                </a:solidFill>
              </a:rPr>
              <a:t>Objetivos </a:t>
            </a:r>
          </a:p>
          <a:p>
            <a:pPr algn="ctr"/>
            <a:r>
              <a:rPr lang="es-ES" altLang="en-US" sz="1600">
                <a:solidFill>
                  <a:schemeClr val="bg1"/>
                </a:solidFill>
              </a:rPr>
              <a:t>Entregar Valor al negocio.</a:t>
            </a:r>
          </a:p>
          <a:p>
            <a:pPr algn="ctr"/>
            <a:r>
              <a:rPr lang="es-ES" altLang="en-US" sz="1600">
                <a:solidFill>
                  <a:schemeClr val="bg1"/>
                </a:solidFill>
              </a:rPr>
              <a:t>Obtener Retro alimentación rápida.</a:t>
            </a:r>
          </a:p>
          <a:p>
            <a:pPr algn="ctr"/>
            <a:r>
              <a:rPr lang="es-ES" altLang="en-US" sz="1600">
                <a:solidFill>
                  <a:schemeClr val="bg1"/>
                </a:solidFill>
              </a:rPr>
              <a:t>Mejorar continuamente.</a:t>
            </a:r>
          </a:p>
          <a:p>
            <a:pPr algn="dist"/>
            <a:endParaRPr lang="es-ES" altLang="en-US"/>
          </a:p>
        </p:txBody>
      </p:sp>
      <p:graphicFrame>
        <p:nvGraphicFramePr>
          <p:cNvPr id="2" name="Diagrama 1"/>
          <p:cNvGraphicFramePr/>
          <p:nvPr/>
        </p:nvGraphicFramePr>
        <p:xfrm>
          <a:off x="1362710" y="1691005"/>
          <a:ext cx="7251700" cy="4446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Marcador de posición de contenido 2"/>
          <p:cNvPicPr>
            <a:picLocks noGrp="1" noChangeAspect="1"/>
          </p:cNvPicPr>
          <p:nvPr>
            <p:ph idx="1"/>
          </p:nvPr>
        </p:nvPicPr>
        <p:blipFill>
          <a:blip r:embed="rId7"/>
          <a:stretch>
            <a:fillRect/>
          </a:stretch>
        </p:blipFill>
        <p:spPr>
          <a:xfrm>
            <a:off x="7589520" y="4900930"/>
            <a:ext cx="3482975" cy="18548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Ceremonias o Eventos- SAFE: PO SYNC.</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Pentágono 8"/>
          <p:cNvSpPr/>
          <p:nvPr/>
        </p:nvSpPr>
        <p:spPr>
          <a:xfrm>
            <a:off x="1730375" y="1614805"/>
            <a:ext cx="169100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Dependencias</a:t>
            </a:r>
          </a:p>
        </p:txBody>
      </p:sp>
      <p:sp>
        <p:nvSpPr>
          <p:cNvPr id="10" name="Pentágono 9"/>
          <p:cNvSpPr/>
          <p:nvPr/>
        </p:nvSpPr>
        <p:spPr>
          <a:xfrm>
            <a:off x="1729105" y="2244725"/>
            <a:ext cx="1691640"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Riesgos</a:t>
            </a:r>
          </a:p>
        </p:txBody>
      </p:sp>
      <p:sp>
        <p:nvSpPr>
          <p:cNvPr id="12" name="Pentágono 11"/>
          <p:cNvSpPr/>
          <p:nvPr/>
        </p:nvSpPr>
        <p:spPr>
          <a:xfrm>
            <a:off x="1729105" y="286131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Avance del equipo</a:t>
            </a:r>
          </a:p>
        </p:txBody>
      </p:sp>
      <p:sp>
        <p:nvSpPr>
          <p:cNvPr id="13" name="Pentágono 12"/>
          <p:cNvSpPr/>
          <p:nvPr/>
        </p:nvSpPr>
        <p:spPr>
          <a:xfrm>
            <a:off x="1729105" y="3529330"/>
            <a:ext cx="1692275" cy="493395"/>
          </a:xfrm>
          <a:prstGeom prst="homePlate">
            <a:avLst/>
          </a:prstGeom>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Backlog de feature</a:t>
            </a:r>
          </a:p>
        </p:txBody>
      </p:sp>
      <p:sp>
        <p:nvSpPr>
          <p:cNvPr id="15" name="Pentágono 14"/>
          <p:cNvSpPr/>
          <p:nvPr/>
        </p:nvSpPr>
        <p:spPr>
          <a:xfrm>
            <a:off x="4363720" y="2308225"/>
            <a:ext cx="1725930" cy="672465"/>
          </a:xfrm>
          <a:prstGeom prst="homePlate">
            <a:avLst/>
          </a:prstGeom>
          <a:solidFill>
            <a:schemeClr val="accent4">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solidFill>
                  <a:schemeClr val="tx1"/>
                </a:solidFill>
              </a:rPr>
              <a:t>PO SYNC</a:t>
            </a:r>
          </a:p>
        </p:txBody>
      </p:sp>
      <p:sp>
        <p:nvSpPr>
          <p:cNvPr id="16" name="Pentágono 15"/>
          <p:cNvSpPr/>
          <p:nvPr/>
        </p:nvSpPr>
        <p:spPr>
          <a:xfrm>
            <a:off x="6977380" y="1542415"/>
            <a:ext cx="218249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sz="1800">
                <a:solidFill>
                  <a:schemeClr val="tx1"/>
                </a:solidFill>
              </a:rPr>
              <a:t>Actualización Dependencias</a:t>
            </a:r>
          </a:p>
        </p:txBody>
      </p:sp>
      <p:sp>
        <p:nvSpPr>
          <p:cNvPr id="17" name="Pentágono 16"/>
          <p:cNvSpPr/>
          <p:nvPr/>
        </p:nvSpPr>
        <p:spPr>
          <a:xfrm>
            <a:off x="6976110" y="2233930"/>
            <a:ext cx="2183765"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Riesgos y planes</a:t>
            </a:r>
          </a:p>
        </p:txBody>
      </p:sp>
      <p:sp>
        <p:nvSpPr>
          <p:cNvPr id="18" name="Pentágono 17"/>
          <p:cNvSpPr/>
          <p:nvPr/>
        </p:nvSpPr>
        <p:spPr>
          <a:xfrm>
            <a:off x="6977380" y="2980690"/>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Avance del equipo</a:t>
            </a:r>
          </a:p>
        </p:txBody>
      </p:sp>
      <p:sp>
        <p:nvSpPr>
          <p:cNvPr id="19" name="Pentágono 18"/>
          <p:cNvSpPr/>
          <p:nvPr/>
        </p:nvSpPr>
        <p:spPr>
          <a:xfrm>
            <a:off x="6977380" y="3720465"/>
            <a:ext cx="2184400" cy="616585"/>
          </a:xfrm>
          <a:prstGeom prst="homePlate">
            <a:avLst/>
          </a:prstGeom>
          <a:solidFill>
            <a:schemeClr val="bg1">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s-ES" altLang="en-US" sz="1800">
                <a:solidFill>
                  <a:schemeClr val="tx1"/>
                </a:solidFill>
                <a:sym typeface="+mn-ea"/>
              </a:rPr>
              <a:t>Actualización Backlog de feature</a:t>
            </a:r>
          </a:p>
        </p:txBody>
      </p:sp>
      <p:sp>
        <p:nvSpPr>
          <p:cNvPr id="20" name="Rectángulo 19"/>
          <p:cNvSpPr/>
          <p:nvPr/>
        </p:nvSpPr>
        <p:spPr>
          <a:xfrm>
            <a:off x="1730375" y="4476750"/>
            <a:ext cx="128524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Entradas</a:t>
            </a:r>
          </a:p>
        </p:txBody>
      </p:sp>
      <p:sp>
        <p:nvSpPr>
          <p:cNvPr id="22" name="Rectángulo 21"/>
          <p:cNvSpPr/>
          <p:nvPr/>
        </p:nvSpPr>
        <p:spPr>
          <a:xfrm>
            <a:off x="7536180" y="4476750"/>
            <a:ext cx="1062990" cy="460375"/>
          </a:xfrm>
          <a:prstGeom prst="rect">
            <a:avLst/>
          </a:prstGeom>
          <a:noFill/>
          <a:ln>
            <a:noFill/>
          </a:ln>
        </p:spPr>
        <p:txBody>
          <a:bodyPr wrap="none" rtlCol="0" anchor="t">
            <a:spAutoFit/>
          </a:bodyPr>
          <a:lstStyle/>
          <a:p>
            <a:pPr algn="ctr"/>
            <a:r>
              <a:rPr lang="es-ES" altLang="en-US" sz="2400" b="1">
                <a:ln w="22225">
                  <a:solidFill>
                    <a:schemeClr val="accent2"/>
                  </a:solidFill>
                  <a:prstDash val="solid"/>
                </a:ln>
                <a:solidFill>
                  <a:schemeClr val="accent2">
                    <a:lumMod val="40000"/>
                    <a:lumOff val="60000"/>
                  </a:schemeClr>
                </a:solidFill>
                <a:effectLst/>
              </a:rPr>
              <a:t>Salidas</a:t>
            </a:r>
          </a:p>
        </p:txBody>
      </p:sp>
      <p:sp>
        <p:nvSpPr>
          <p:cNvPr id="24" name="Cuadro de texto 23"/>
          <p:cNvSpPr txBox="1"/>
          <p:nvPr/>
        </p:nvSpPr>
        <p:spPr>
          <a:xfrm>
            <a:off x="1312545" y="4937125"/>
            <a:ext cx="9314180" cy="1753235"/>
          </a:xfrm>
          <a:prstGeom prst="rect">
            <a:avLst/>
          </a:prstGeom>
          <a:noFill/>
        </p:spPr>
        <p:txBody>
          <a:bodyPr wrap="square" rtlCol="0" anchor="t">
            <a:spAutoFit/>
          </a:bodyPr>
          <a:lstStyle/>
          <a:p>
            <a:pPr algn="just"/>
            <a:r>
              <a:rPr lang="es-ES" altLang="en-US" b="1" dirty="0">
                <a:sym typeface="+mn-ea"/>
              </a:rPr>
              <a:t>La duración recomendada para este evento es de 30 a 60 minutos. </a:t>
            </a:r>
            <a:endParaRPr lang="es-ES" altLang="en-US" b="1" dirty="0"/>
          </a:p>
          <a:p>
            <a:pPr algn="just"/>
            <a:r>
              <a:rPr lang="es-ES" altLang="en-US" b="1" dirty="0">
                <a:sym typeface="+mn-ea"/>
              </a:rPr>
              <a:t>Es facilitada por el PM(Product Manager).</a:t>
            </a:r>
            <a:endParaRPr lang="es-ES" altLang="en-US" b="1" dirty="0">
              <a:solidFill>
                <a:schemeClr val="tx1"/>
              </a:solidFill>
            </a:endParaRPr>
          </a:p>
          <a:p>
            <a:pPr algn="just"/>
            <a:r>
              <a:rPr lang="es-ES" altLang="en-US" b="1" dirty="0">
                <a:sym typeface="+mn-ea"/>
              </a:rPr>
              <a:t>La cadencia de esta reunión para el contexto Experian se recomienda cada Iteración y media.</a:t>
            </a:r>
            <a:endParaRPr lang="es-ES" altLang="en-US" b="1" dirty="0">
              <a:solidFill>
                <a:schemeClr val="tx1"/>
              </a:solidFill>
            </a:endParaRPr>
          </a:p>
          <a:p>
            <a:pPr algn="just"/>
            <a:r>
              <a:rPr lang="es-ES" altLang="en-US" b="1" dirty="0">
                <a:sym typeface="+mn-ea"/>
              </a:rPr>
              <a:t>No se solucionan ni problemas ni impedimentos durante este evento, si es necesario profundizar en algún tema se sugiere realizar una reunión posterior donde solo participen los directamente interesados</a:t>
            </a:r>
            <a:endParaRPr lang="es-ES"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9669" y="2002974"/>
            <a:ext cx="2656113" cy="757644"/>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3735" dirty="0">
                <a:solidFill>
                  <a:srgbClr val="26478D"/>
                </a:solidFill>
              </a:rPr>
              <a:t>Gracias</a:t>
            </a:r>
            <a:r>
              <a:rPr lang="es-CO" sz="4265" dirty="0">
                <a:solidFill>
                  <a:srgbClr val="26478D"/>
                </a:solidFill>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736600" y="2328974"/>
            <a:ext cx="10515600" cy="1325563"/>
          </a:xfrm>
        </p:spPr>
        <p:txBody>
          <a:bodyPr>
            <a:normAutofit/>
          </a:bodyPr>
          <a:lstStyle/>
          <a:p>
            <a:r>
              <a:rPr lang="es-ES" sz="7200" b="1" dirty="0">
                <a:solidFill>
                  <a:srgbClr val="AD198D"/>
                </a:solidFill>
                <a:latin typeface="Candara" panose="020E0502030303020204" pitchFamily="34" charset="0"/>
              </a:rPr>
              <a:t>Roles</a:t>
            </a: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736600" y="3654537"/>
            <a:ext cx="10000376"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775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a:cxnSpLocks/>
          </p:cNvCxnSpPr>
          <p:nvPr/>
        </p:nvCxnSpPr>
        <p:spPr>
          <a:xfrm>
            <a:off x="409575" y="1278116"/>
            <a:ext cx="1042900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285366282"/>
              </p:ext>
            </p:extLst>
          </p:nvPr>
        </p:nvGraphicFramePr>
        <p:xfrm>
          <a:off x="409575" y="1501443"/>
          <a:ext cx="11023600" cy="4883785"/>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225290">
                  <a:extLst>
                    <a:ext uri="{9D8B030D-6E8A-4147-A177-3AD203B41FA5}">
                      <a16:colId xmlns:a16="http://schemas.microsoft.com/office/drawing/2014/main" val="20001"/>
                    </a:ext>
                  </a:extLst>
                </a:gridCol>
                <a:gridCol w="3390265">
                  <a:extLst>
                    <a:ext uri="{9D8B030D-6E8A-4147-A177-3AD203B41FA5}">
                      <a16:colId xmlns:a16="http://schemas.microsoft.com/office/drawing/2014/main" val="20002"/>
                    </a:ext>
                  </a:extLst>
                </a:gridCol>
                <a:gridCol w="2092960">
                  <a:extLst>
                    <a:ext uri="{9D8B030D-6E8A-4147-A177-3AD203B41FA5}">
                      <a16:colId xmlns:a16="http://schemas.microsoft.com/office/drawing/2014/main" val="20003"/>
                    </a:ext>
                  </a:extLst>
                </a:gridCol>
              </a:tblGrid>
              <a:tr h="403225">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2025650">
                <a:tc>
                  <a:txBody>
                    <a:bodyPr/>
                    <a:lstStyle/>
                    <a:p>
                      <a:pPr>
                        <a:buNone/>
                      </a:pPr>
                      <a:r>
                        <a:rPr lang="es-ES" altLang="en-US" dirty="0"/>
                        <a:t>Scrum Master</a:t>
                      </a:r>
                    </a:p>
                  </a:txBody>
                  <a:tcPr/>
                </a:tc>
                <a:tc>
                  <a:txBody>
                    <a:bodyPr/>
                    <a:lstStyle/>
                    <a:p>
                      <a:pPr>
                        <a:buNone/>
                      </a:pPr>
                      <a:r>
                        <a:rPr lang="es-ES" altLang="en-US" dirty="0"/>
                        <a:t>Es el líder servicial del equipo ágil, es la persona encargada de guiar la adopción del </a:t>
                      </a:r>
                      <a:r>
                        <a:rPr lang="es-ES" altLang="en-US" dirty="0" err="1"/>
                        <a:t>framework</a:t>
                      </a:r>
                      <a:r>
                        <a:rPr lang="es-ES" altLang="en-US" dirty="0"/>
                        <a:t> de trabajo ágil, también apoya al equipo para solucionar o escalar impedimentos.</a:t>
                      </a:r>
                    </a:p>
                  </a:txBody>
                  <a:tcPr/>
                </a:tc>
                <a:tc>
                  <a:txBody>
                    <a:bodyPr/>
                    <a:lstStyle/>
                    <a:p>
                      <a:pPr>
                        <a:buNone/>
                      </a:pPr>
                      <a:r>
                        <a:rPr lang="es-ES" altLang="en-US" dirty="0"/>
                        <a:t>- Facilitar las ceremonias durante la iteración.</a:t>
                      </a:r>
                    </a:p>
                    <a:p>
                      <a:pPr>
                        <a:buNone/>
                      </a:pPr>
                      <a:r>
                        <a:rPr lang="es-ES" altLang="en-US" dirty="0"/>
                        <a:t>- Enseñar el </a:t>
                      </a:r>
                      <a:r>
                        <a:rPr lang="es-ES" altLang="en-US" dirty="0" err="1"/>
                        <a:t>framework</a:t>
                      </a:r>
                      <a:r>
                        <a:rPr lang="es-ES" altLang="en-US" dirty="0"/>
                        <a:t> ágil al equipo.</a:t>
                      </a:r>
                    </a:p>
                    <a:p>
                      <a:pPr>
                        <a:buNone/>
                      </a:pPr>
                      <a:r>
                        <a:rPr lang="es-ES" altLang="en-US" dirty="0"/>
                        <a:t>- Gestionar impedimentos.</a:t>
                      </a:r>
                    </a:p>
                    <a:p>
                      <a:pPr>
                        <a:buNone/>
                      </a:pPr>
                      <a:r>
                        <a:rPr lang="es-ES" altLang="en-US" dirty="0"/>
                        <a:t>- Escalar Impedimentos que no estén a su alcance.</a:t>
                      </a:r>
                    </a:p>
                    <a:p>
                      <a:pPr>
                        <a:buNone/>
                      </a:pPr>
                      <a:r>
                        <a:rPr lang="es-ES" altLang="en-US" dirty="0"/>
                        <a:t>- Proteger al equipo de personas y situaciones externas que puedan afectar la productividad del mismo.</a:t>
                      </a:r>
                    </a:p>
                    <a:p>
                      <a:pPr>
                        <a:buNone/>
                      </a:pPr>
                      <a:r>
                        <a:rPr lang="es-ES" altLang="en-US" dirty="0"/>
                        <a:t>- Acompañar al PO, para que gestione un buen Backlog.</a:t>
                      </a:r>
                    </a:p>
                    <a:p>
                      <a:pPr>
                        <a:buNone/>
                      </a:pPr>
                      <a:r>
                        <a:rPr lang="es-ES" altLang="en-US" dirty="0"/>
                        <a:t>- Asegurar que el equipo cuente las herramientas necesarias para el desarrollo de la </a:t>
                      </a:r>
                      <a:r>
                        <a:rPr lang="es-ES" altLang="en-US" dirty="0" err="1"/>
                        <a:t>iteracion</a:t>
                      </a:r>
                      <a:r>
                        <a:rPr lang="es-ES" altLang="en-US" dirty="0"/>
                        <a:t>.</a:t>
                      </a:r>
                    </a:p>
                  </a:txBody>
                  <a:tcPr/>
                </a:tc>
                <a:tc>
                  <a:txBody>
                    <a:bodyPr/>
                    <a:lstStyle/>
                    <a:p>
                      <a:pPr>
                        <a:buNone/>
                      </a:pPr>
                      <a:r>
                        <a:rPr lang="es-ES" altLang="en-US" dirty="0"/>
                        <a:t>-Garantizar el buen uso de los marcos de trabajo y herramientas  ágiles y guiar al equipo Scrum a lograr los objetivos del proyecto o servicio basándose en las buenas practicas.</a:t>
                      </a:r>
                    </a:p>
                    <a:p>
                      <a:pPr>
                        <a:buNone/>
                      </a:pPr>
                      <a:r>
                        <a:rPr lang="es-ES" altLang="en-US" dirty="0"/>
                        <a:t> -</a:t>
                      </a:r>
                      <a:r>
                        <a:rPr lang="es-ES" altLang="en-US" sz="1800" dirty="0">
                          <a:sym typeface="+mn-ea"/>
                        </a:rPr>
                        <a:t>ser un agente de cambio, comprometido a generar cultura ágil.</a:t>
                      </a:r>
                      <a:endParaRPr lang="es-ES" altLang="en-US" dirty="0"/>
                    </a:p>
                    <a:p>
                      <a:pPr>
                        <a:buNone/>
                      </a:pPr>
                      <a:endParaRPr lang="es-ES" altLang="en-US" dirty="0"/>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nvGraphicFramePr>
        <p:xfrm>
          <a:off x="409575" y="1448435"/>
          <a:ext cx="11023600" cy="4846320"/>
        </p:xfrm>
        <a:graphic>
          <a:graphicData uri="http://schemas.openxmlformats.org/drawingml/2006/table">
            <a:tbl>
              <a:tblPr firstRow="1" bandRow="1">
                <a:tableStyleId>{5C22544A-7EE6-4342-B048-85BDC9FD1C3A}</a:tableStyleId>
              </a:tblPr>
              <a:tblGrid>
                <a:gridCol w="1315085">
                  <a:extLst>
                    <a:ext uri="{9D8B030D-6E8A-4147-A177-3AD203B41FA5}">
                      <a16:colId xmlns:a16="http://schemas.microsoft.com/office/drawing/2014/main" val="20000"/>
                    </a:ext>
                  </a:extLst>
                </a:gridCol>
                <a:gridCol w="4451985">
                  <a:extLst>
                    <a:ext uri="{9D8B030D-6E8A-4147-A177-3AD203B41FA5}">
                      <a16:colId xmlns:a16="http://schemas.microsoft.com/office/drawing/2014/main" val="20001"/>
                    </a:ext>
                  </a:extLst>
                </a:gridCol>
                <a:gridCol w="2468880">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206240">
                <a:tc>
                  <a:txBody>
                    <a:bodyPr/>
                    <a:lstStyle/>
                    <a:p>
                      <a:pPr>
                        <a:buNone/>
                      </a:pPr>
                      <a:r>
                        <a:rPr lang="es-ES" altLang="en-US"/>
                        <a:t>Dev Team</a:t>
                      </a:r>
                    </a:p>
                  </a:txBody>
                  <a:tcPr/>
                </a:tc>
                <a:tc>
                  <a:txBody>
                    <a:bodyPr/>
                    <a:lstStyle/>
                    <a:p>
                      <a:pPr>
                        <a:buNone/>
                      </a:pPr>
                      <a:r>
                        <a:rPr lang="es-ES" altLang="en-US"/>
                        <a:t>Equipo de desarrollo, encargado de generar el incremento del producto. El equipo puede estar conformado por:</a:t>
                      </a:r>
                    </a:p>
                    <a:p>
                      <a:pPr>
                        <a:buNone/>
                      </a:pPr>
                      <a:endParaRPr lang="es-ES" altLang="en-US"/>
                    </a:p>
                    <a:p>
                      <a:pPr>
                        <a:buNone/>
                      </a:pPr>
                      <a:r>
                        <a:rPr lang="es-ES" altLang="en-US"/>
                        <a:t>Desarrolladores</a:t>
                      </a:r>
                    </a:p>
                    <a:p>
                      <a:pPr>
                        <a:buNone/>
                      </a:pPr>
                      <a:r>
                        <a:rPr lang="es-ES" altLang="en-US"/>
                        <a:t>Arquitectos</a:t>
                      </a:r>
                    </a:p>
                    <a:p>
                      <a:pPr>
                        <a:buNone/>
                      </a:pPr>
                      <a:r>
                        <a:rPr lang="es-ES" altLang="en-US"/>
                        <a:t>Lideres Técnicos</a:t>
                      </a:r>
                    </a:p>
                    <a:p>
                      <a:pPr>
                        <a:buNone/>
                      </a:pPr>
                      <a:r>
                        <a:rPr lang="es-ES" altLang="en-US"/>
                        <a:t>Testers</a:t>
                      </a:r>
                    </a:p>
                    <a:p>
                      <a:pPr>
                        <a:buNone/>
                      </a:pPr>
                      <a:r>
                        <a:rPr lang="es-ES" altLang="en-US"/>
                        <a:t>y todo aquel rol necesario para producir incremento de valor. </a:t>
                      </a:r>
                    </a:p>
                  </a:txBody>
                  <a:tcPr/>
                </a:tc>
                <a:tc>
                  <a:txBody>
                    <a:bodyPr/>
                    <a:lstStyle/>
                    <a:p>
                      <a:pPr>
                        <a:buNone/>
                      </a:pPr>
                      <a:r>
                        <a:rPr lang="es-ES" altLang="en-US"/>
                        <a:t>- Generar incremento de producto, con valor y calidad.</a:t>
                      </a:r>
                    </a:p>
                    <a:p>
                      <a:pPr>
                        <a:buNone/>
                      </a:pPr>
                      <a:r>
                        <a:rPr lang="es-ES" altLang="en-US"/>
                        <a:t>- Comunicar impedimentos y riesgos, identificados en la iteración al scrum Master.</a:t>
                      </a:r>
                    </a:p>
                    <a:p>
                      <a:pPr>
                        <a:buNone/>
                      </a:pPr>
                      <a:r>
                        <a:rPr lang="es-ES" altLang="en-US"/>
                        <a:t>--    Asegurar el cumplimiento de las Daily.</a:t>
                      </a:r>
                    </a:p>
                    <a:p>
                      <a:pPr>
                        <a:buNone/>
                      </a:pPr>
                      <a:r>
                        <a:rPr lang="es-ES" altLang="en-US"/>
                        <a:t>- Actualizar en los tableros Kanban el estado de sus tareas.</a:t>
                      </a:r>
                    </a:p>
                  </a:txBody>
                  <a:tcPr/>
                </a:tc>
                <a:tc>
                  <a:txBody>
                    <a:bodyPr/>
                    <a:lstStyle/>
                    <a:p>
                      <a:pPr>
                        <a:buNone/>
                      </a:pPr>
                      <a:r>
                        <a:rPr lang="es-ES" altLang="en-US" sz="1800">
                          <a:sym typeface="+mn-ea"/>
                        </a:rPr>
                        <a:t>- Trabajar de manera colaborativa y en equipo.</a:t>
                      </a:r>
                    </a:p>
                    <a:p>
                      <a:pPr>
                        <a:buNone/>
                      </a:pPr>
                      <a:r>
                        <a:rPr lang="es-ES" altLang="en-US" sz="1800">
                          <a:sym typeface="+mn-ea"/>
                        </a:rPr>
                        <a:t>- Ser auto organizados y gestionar sus propias tareas.</a:t>
                      </a:r>
                    </a:p>
                    <a:p>
                      <a:pPr>
                        <a:buNone/>
                      </a:pPr>
                      <a:endParaRPr lang="es-ES" altLang="en-US" sz="1800">
                        <a:sym typeface="+mn-ea"/>
                      </a:endParaRPr>
                    </a:p>
                    <a:p>
                      <a:pPr>
                        <a:buNone/>
                      </a:pPr>
                      <a:r>
                        <a:rPr lang="es-ES" altLang="en-US" sz="1800">
                          <a:sym typeface="+mn-ea"/>
                        </a:rPr>
                        <a:t>- Comunicarse de manera asertiva y no violenta con sus compañeros.</a:t>
                      </a:r>
                    </a:p>
                    <a:p>
                      <a:pPr>
                        <a:buNone/>
                      </a:pPr>
                      <a:endParaRPr lang="es-ES" altLang="en-US" sz="1800">
                        <a:sym typeface="+mn-ea"/>
                      </a:endParaRPr>
                    </a:p>
                    <a:p>
                      <a:pPr>
                        <a:buNone/>
                      </a:pPr>
                      <a:r>
                        <a:rPr lang="es-ES" altLang="en-US" sz="1800">
                          <a:sym typeface="+mn-ea"/>
                        </a:rPr>
                        <a:t>- Contribuir a la mejora continua desde su perspectiva y conocimientos.</a:t>
                      </a:r>
                    </a:p>
                    <a:p>
                      <a:pPr>
                        <a:buNone/>
                      </a:pPr>
                      <a:endParaRPr lang="es-ES" altLang="en-US"/>
                    </a:p>
                    <a:p>
                      <a:pPr>
                        <a:buNone/>
                      </a:pPr>
                      <a:endParaRPr lang="es-ES" altLang="en-US"/>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343535" y="140970"/>
            <a:ext cx="10515600" cy="1325563"/>
          </a:xfrm>
        </p:spPr>
        <p:txBody>
          <a:bodyPr>
            <a:normAutofit/>
          </a:bodyPr>
          <a:lstStyle/>
          <a:p>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343304" y="63038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sym typeface="+mn-ea"/>
              </a:rPr>
              <a:t>Roles Experian - Safe</a:t>
            </a: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2" name="Tabla 1"/>
          <p:cNvGraphicFramePr/>
          <p:nvPr>
            <p:extLst>
              <p:ext uri="{D42A27DB-BD31-4B8C-83A1-F6EECF244321}">
                <p14:modId xmlns:p14="http://schemas.microsoft.com/office/powerpoint/2010/main" val="1454118382"/>
              </p:ext>
            </p:extLst>
          </p:nvPr>
        </p:nvGraphicFramePr>
        <p:xfrm>
          <a:off x="409575" y="1448435"/>
          <a:ext cx="10979150" cy="4944745"/>
        </p:xfrm>
        <a:graphic>
          <a:graphicData uri="http://schemas.openxmlformats.org/drawingml/2006/table">
            <a:tbl>
              <a:tblPr firstRow="1" bandRow="1">
                <a:tableStyleId>{5C22544A-7EE6-4342-B048-85BDC9FD1C3A}</a:tableStyleId>
              </a:tblPr>
              <a:tblGrid>
                <a:gridCol w="1038225">
                  <a:extLst>
                    <a:ext uri="{9D8B030D-6E8A-4147-A177-3AD203B41FA5}">
                      <a16:colId xmlns:a16="http://schemas.microsoft.com/office/drawing/2014/main" val="20000"/>
                    </a:ext>
                  </a:extLst>
                </a:gridCol>
                <a:gridCol w="1619250">
                  <a:extLst>
                    <a:ext uri="{9D8B030D-6E8A-4147-A177-3AD203B41FA5}">
                      <a16:colId xmlns:a16="http://schemas.microsoft.com/office/drawing/2014/main" val="20001"/>
                    </a:ext>
                  </a:extLst>
                </a:gridCol>
                <a:gridCol w="3470910">
                  <a:extLst>
                    <a:ext uri="{9D8B030D-6E8A-4147-A177-3AD203B41FA5}">
                      <a16:colId xmlns:a16="http://schemas.microsoft.com/office/drawing/2014/main" val="20002"/>
                    </a:ext>
                  </a:extLst>
                </a:gridCol>
                <a:gridCol w="4850765">
                  <a:extLst>
                    <a:ext uri="{9D8B030D-6E8A-4147-A177-3AD203B41FA5}">
                      <a16:colId xmlns:a16="http://schemas.microsoft.com/office/drawing/2014/main" val="20003"/>
                    </a:ext>
                  </a:extLst>
                </a:gridCol>
              </a:tblGrid>
              <a:tr h="365760">
                <a:tc>
                  <a:txBody>
                    <a:bodyPr/>
                    <a:lstStyle/>
                    <a:p>
                      <a:pPr>
                        <a:buNone/>
                      </a:pPr>
                      <a:r>
                        <a:rPr lang="es-ES" altLang="en-US"/>
                        <a:t>Rol</a:t>
                      </a:r>
                    </a:p>
                  </a:txBody>
                  <a:tcPr>
                    <a:solidFill>
                      <a:schemeClr val="accent2">
                        <a:lumMod val="60000"/>
                        <a:lumOff val="40000"/>
                      </a:schemeClr>
                    </a:solidFill>
                  </a:tcPr>
                </a:tc>
                <a:tc>
                  <a:txBody>
                    <a:bodyPr/>
                    <a:lstStyle/>
                    <a:p>
                      <a:pPr>
                        <a:buNone/>
                      </a:pPr>
                      <a:r>
                        <a:rPr lang="es-ES" altLang="en-US"/>
                        <a:t>Descripción</a:t>
                      </a:r>
                    </a:p>
                  </a:txBody>
                  <a:tcPr>
                    <a:solidFill>
                      <a:schemeClr val="accent2">
                        <a:lumMod val="60000"/>
                        <a:lumOff val="40000"/>
                      </a:schemeClr>
                    </a:solidFill>
                  </a:tcPr>
                </a:tc>
                <a:tc>
                  <a:txBody>
                    <a:bodyPr/>
                    <a:lstStyle/>
                    <a:p>
                      <a:pPr>
                        <a:buNone/>
                      </a:pPr>
                      <a:r>
                        <a:rPr lang="es-ES" altLang="en-US"/>
                        <a:t>Funciones</a:t>
                      </a:r>
                    </a:p>
                  </a:txBody>
                  <a:tcPr>
                    <a:solidFill>
                      <a:schemeClr val="accent2">
                        <a:lumMod val="60000"/>
                        <a:lumOff val="40000"/>
                      </a:schemeClr>
                    </a:solidFill>
                  </a:tcPr>
                </a:tc>
                <a:tc>
                  <a:txBody>
                    <a:bodyPr/>
                    <a:lstStyle/>
                    <a:p>
                      <a:pPr>
                        <a:buNone/>
                      </a:pPr>
                      <a:r>
                        <a:rPr lang="es-ES" altLang="en-US"/>
                        <a:t>Responsabilidades</a:t>
                      </a:r>
                    </a:p>
                  </a:txBody>
                  <a:tcPr>
                    <a:solidFill>
                      <a:schemeClr val="accent2">
                        <a:lumMod val="60000"/>
                        <a:lumOff val="40000"/>
                      </a:schemeClr>
                    </a:solidFill>
                  </a:tcPr>
                </a:tc>
                <a:extLst>
                  <a:ext uri="{0D108BD9-81ED-4DB2-BD59-A6C34878D82A}">
                    <a16:rowId xmlns:a16="http://schemas.microsoft.com/office/drawing/2014/main" val="10000"/>
                  </a:ext>
                </a:extLst>
              </a:tr>
              <a:tr h="4578985">
                <a:tc>
                  <a:txBody>
                    <a:bodyPr/>
                    <a:lstStyle/>
                    <a:p>
                      <a:pPr>
                        <a:buNone/>
                      </a:pPr>
                      <a:r>
                        <a:rPr lang="es-ES" altLang="en-US" sz="1800">
                          <a:sym typeface="+mn-ea"/>
                        </a:rPr>
                        <a:t>Product Owner</a:t>
                      </a:r>
                    </a:p>
                    <a:p>
                      <a:pPr>
                        <a:buNone/>
                      </a:pPr>
                      <a:endParaRPr lang="es-ES" altLang="en-US"/>
                    </a:p>
                  </a:txBody>
                  <a:tcPr/>
                </a:tc>
                <a:tc>
                  <a:txBody>
                    <a:bodyPr/>
                    <a:lstStyle/>
                    <a:p>
                      <a:pPr>
                        <a:buNone/>
                      </a:pPr>
                      <a:r>
                        <a:rPr lang="es-ES" altLang="en-US" dirty="0"/>
                        <a:t>Es el dueño del producto a nivel equipo, la persona encargada de transmitir la necesidad y la visión del negocio al equipo.</a:t>
                      </a:r>
                    </a:p>
                  </a:txBody>
                  <a:tcPr/>
                </a:tc>
                <a:tc>
                  <a:txBody>
                    <a:bodyPr/>
                    <a:lstStyle/>
                    <a:p>
                      <a:pPr>
                        <a:buNone/>
                      </a:pPr>
                      <a:r>
                        <a:rPr lang="es-ES" altLang="en-US" dirty="0"/>
                        <a:t>- Realizar el entendimiento del producto al equipo de una manera clara y especifica.</a:t>
                      </a:r>
                    </a:p>
                    <a:p>
                      <a:pPr>
                        <a:buNone/>
                      </a:pPr>
                      <a:r>
                        <a:rPr lang="es-ES" altLang="en-US" dirty="0"/>
                        <a:t>- Crear, mantener y gestionar el backlog del equipo. priorizar con base en el valor del negocio.</a:t>
                      </a:r>
                    </a:p>
                    <a:p>
                      <a:pPr>
                        <a:buNone/>
                      </a:pPr>
                      <a:r>
                        <a:rPr lang="es-ES" altLang="en-US" dirty="0"/>
                        <a:t>- Acompañar al equipo en la implementación del producto, para aclarar dudas.</a:t>
                      </a:r>
                    </a:p>
                    <a:p>
                      <a:pPr>
                        <a:buNone/>
                      </a:pPr>
                      <a:r>
                        <a:rPr lang="es-ES" altLang="en-US" dirty="0"/>
                        <a:t>-Escribir las HU, donde se especifique de  forma clara y completa,  las funcionalidades solicitadas.</a:t>
                      </a:r>
                    </a:p>
                    <a:p>
                      <a:pPr>
                        <a:buNone/>
                      </a:pPr>
                      <a:r>
                        <a:rPr lang="es-ES" altLang="en-US" sz="1800" dirty="0">
                          <a:sym typeface="+mn-ea"/>
                        </a:rPr>
                        <a:t>- Definir el alcance del MVP a nivel equipo.</a:t>
                      </a:r>
                      <a:endParaRPr lang="es-ES" altLang="en-US" dirty="0"/>
                    </a:p>
                  </a:txBody>
                  <a:tcPr/>
                </a:tc>
                <a:tc>
                  <a:txBody>
                    <a:bodyPr/>
                    <a:lstStyle/>
                    <a:p>
                      <a:pPr>
                        <a:buNone/>
                      </a:pPr>
                      <a:r>
                        <a:rPr lang="es-ES" altLang="en-US" dirty="0"/>
                        <a:t>- Acompañar al equipo, durante la </a:t>
                      </a:r>
                      <a:r>
                        <a:rPr lang="es-ES" altLang="en-US" dirty="0" err="1"/>
                        <a:t>iteracion</a:t>
                      </a:r>
                      <a:r>
                        <a:rPr lang="es-ES" altLang="en-US" dirty="0"/>
                        <a:t>, para asegurar que el entendimiento de su necesidad y de la solución es claro.</a:t>
                      </a:r>
                    </a:p>
                    <a:p>
                      <a:pPr>
                        <a:buNone/>
                      </a:pPr>
                      <a:r>
                        <a:rPr lang="es-ES" altLang="en-US" dirty="0"/>
                        <a:t>-Guiar al equipo, para tener un foco  en común de acuerdo a la priorización del backlog.</a:t>
                      </a:r>
                    </a:p>
                    <a:p>
                      <a:pPr>
                        <a:buNone/>
                      </a:pPr>
                      <a:r>
                        <a:rPr lang="es-ES" altLang="en-US" dirty="0"/>
                        <a:t>- Apoyar al Scrum Master en la gestión de impedimentos, en casos que se requiera.</a:t>
                      </a:r>
                    </a:p>
                    <a:p>
                      <a:pPr>
                        <a:buNone/>
                      </a:pPr>
                      <a:r>
                        <a:rPr lang="es-ES" altLang="en-US" dirty="0"/>
                        <a:t>- Conocer estado real del avance del proyecto.</a:t>
                      </a:r>
                    </a:p>
                    <a:p>
                      <a:pPr>
                        <a:buNone/>
                      </a:pPr>
                      <a:r>
                        <a:rPr lang="es-ES" altLang="en-US" dirty="0"/>
                        <a:t>-Asistir a los eventos y/o ceremonias, en los cuales se requiera su participación.</a:t>
                      </a:r>
                    </a:p>
                    <a:p>
                      <a:pPr>
                        <a:buNone/>
                      </a:pPr>
                      <a:r>
                        <a:rPr lang="es-ES" altLang="en-US" dirty="0"/>
                        <a:t>-Facilitar información necesaria, para el desarrollo del incremento.</a:t>
                      </a:r>
                    </a:p>
                    <a:p>
                      <a:pPr>
                        <a:buNone/>
                      </a:pPr>
                      <a:r>
                        <a:rPr lang="es-ES" altLang="en-US" dirty="0"/>
                        <a:t>-Mantener el Backlog, siempre visible y actualizado para el equipo.</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xperian">
      <a:dk1>
        <a:srgbClr val="575756"/>
      </a:dk1>
      <a:lt1>
        <a:srgbClr val="FFFFFF"/>
      </a:lt1>
      <a:dk2>
        <a:srgbClr val="000000"/>
      </a:dk2>
      <a:lt2>
        <a:srgbClr val="FFFFFF"/>
      </a:lt2>
      <a:accent1>
        <a:srgbClr val="26478D"/>
      </a:accent1>
      <a:accent2>
        <a:srgbClr val="632678"/>
      </a:accent2>
      <a:accent3>
        <a:srgbClr val="406EB3"/>
      </a:accent3>
      <a:accent4>
        <a:srgbClr val="BA2F7D"/>
      </a:accent4>
      <a:accent5>
        <a:srgbClr val="BB0048"/>
      </a:accent5>
      <a:accent6>
        <a:srgbClr val="E2A235"/>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numCol="1" spcCol="151200" rtlCol="0">
        <a:spAutoFit/>
      </a:bodyPr>
      <a:lstStyle>
        <a:defPPr>
          <a:defRPr sz="12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5241</Words>
  <Application>Microsoft Office PowerPoint</Application>
  <PresentationFormat>Panorámica</PresentationFormat>
  <Paragraphs>635</Paragraphs>
  <Slides>53</Slides>
  <Notes>0</Notes>
  <HiddenSlides>0</HiddenSlides>
  <MMClips>0</MMClips>
  <ScaleCrop>false</ScaleCrop>
  <HeadingPairs>
    <vt:vector size="8" baseType="variant">
      <vt:variant>
        <vt:lpstr>Fuentes usadas</vt:lpstr>
      </vt:variant>
      <vt:variant>
        <vt:i4>6</vt:i4>
      </vt:variant>
      <vt:variant>
        <vt:lpstr>Tema</vt:lpstr>
      </vt:variant>
      <vt:variant>
        <vt:i4>3</vt:i4>
      </vt:variant>
      <vt:variant>
        <vt:lpstr>Servidores OLE incrustados</vt:lpstr>
      </vt:variant>
      <vt:variant>
        <vt:i4>1</vt:i4>
      </vt:variant>
      <vt:variant>
        <vt:lpstr>Títulos de diapositiva</vt:lpstr>
      </vt:variant>
      <vt:variant>
        <vt:i4>53</vt:i4>
      </vt:variant>
    </vt:vector>
  </HeadingPairs>
  <TitlesOfParts>
    <vt:vector size="63" baseType="lpstr">
      <vt:lpstr>Arial</vt:lpstr>
      <vt:lpstr>Calibri</vt:lpstr>
      <vt:lpstr>Calibri Light</vt:lpstr>
      <vt:lpstr>Cambria Math</vt:lpstr>
      <vt:lpstr>Candara</vt:lpstr>
      <vt:lpstr>Wingdings</vt:lpstr>
      <vt:lpstr>Tema de Office</vt:lpstr>
      <vt:lpstr>1_Tema de Office</vt:lpstr>
      <vt:lpstr>Office Theme</vt:lpstr>
      <vt:lpstr>Bitmap Image</vt:lpstr>
      <vt:lpstr>Modelo Ágil Experian</vt:lpstr>
      <vt:lpstr>Introducción</vt:lpstr>
      <vt:lpstr>Valores Safe</vt:lpstr>
      <vt:lpstr>Valores Safe</vt:lpstr>
      <vt:lpstr>Principios  Safe</vt:lpstr>
      <vt:lpstr>Roles</vt:lpstr>
      <vt:lpstr> </vt:lpstr>
      <vt:lpstr> </vt:lpstr>
      <vt:lpstr> </vt:lpstr>
      <vt:lpstr> </vt:lpstr>
      <vt:lpstr> </vt:lpstr>
      <vt:lpstr> </vt:lpstr>
      <vt:lpstr> </vt:lpstr>
      <vt:lpstr>Artefactos</vt:lpstr>
      <vt:lpstr> </vt:lpstr>
      <vt:lpstr> </vt:lpstr>
      <vt:lpstr> </vt:lpstr>
      <vt:lpstr> </vt:lpstr>
      <vt:lpstr> </vt:lpstr>
      <vt:lpstr> </vt:lpstr>
      <vt:lpstr>Ceremonias o Eventos - SAFE</vt:lpstr>
      <vt:lpstr>Presentación de PowerPoint</vt:lpstr>
      <vt:lpstr>Presentación de PowerPoint</vt:lpstr>
      <vt:lpstr> </vt:lpstr>
      <vt:lpstr> </vt:lpstr>
      <vt:lpstr> </vt:lpstr>
      <vt:lpstr> </vt:lpstr>
      <vt:lpstr>Entradas y Salidas: PI Planning</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PMO</dc:title>
  <dc:creator>Hidalgo, Erica</dc:creator>
  <cp:lastModifiedBy>Ome, Erwin</cp:lastModifiedBy>
  <cp:revision>262</cp:revision>
  <cp:lastPrinted>2018-12-03T22:34:58Z</cp:lastPrinted>
  <dcterms:created xsi:type="dcterms:W3CDTF">2018-07-06T13:00:00Z</dcterms:created>
  <dcterms:modified xsi:type="dcterms:W3CDTF">2018-12-04T04:10:06Z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3082-10.2.0.5965</vt:lpwstr>
  </property>
</Properties>
</file>